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Lst>
  <p:sldSz cx="9144000" cy="5143500" type="screen16x9"/>
  <p:notesSz cx="6858000" cy="9144000"/>
  <p:embeddedFontLst>
    <p:embeddedFont>
      <p:font typeface="851マカポップ" panose="02000600000000000000" pitchFamily="2" charset="-128"/>
      <p:regular r:id="rId38"/>
    </p:embeddedFont>
    <p:embeddedFont>
      <p:font typeface="Lato" panose="020B0600070205080204" charset="0"/>
      <p:regular r:id="rId39"/>
      <p:bold r:id="rId40"/>
      <p:italic r:id="rId41"/>
      <p:boldItalic r:id="rId42"/>
    </p:embeddedFont>
    <p:embeddedFont>
      <p:font typeface="Playfair Display" panose="020B0600070205080204" charset="0"/>
      <p:regular r:id="rId43"/>
      <p:bold r:id="rId44"/>
      <p:italic r:id="rId45"/>
      <p:boldItalic r:id="rId46"/>
    </p:embeddedFont>
    <p:embeddedFont>
      <p:font typeface="けいふぉんと" panose="02000600000000000000" pitchFamily="2" charset="-128"/>
      <p:regular r:id="rId47"/>
    </p:embeddedFont>
    <p:embeddedFont>
      <p:font typeface="メイリオ" panose="020B0604030504040204" pitchFamily="50" charset="-128"/>
      <p:regular r:id="rId48"/>
      <p:bold r:id="rId49"/>
      <p:italic r:id="rId50"/>
      <p:boldItalic r:id="rId51"/>
    </p:embeddedFont>
    <p:embeddedFont>
      <p:font typeface="ラノベPOP v2" panose="00000900000000000000" pitchFamily="50" charset="-128"/>
      <p:bold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562"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c46cd0dcea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c46cd0dcea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941437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u="sng" dirty="0"/>
          </a:p>
        </p:txBody>
      </p:sp>
    </p:spTree>
    <p:extLst>
      <p:ext uri="{BB962C8B-B14F-4D97-AF65-F5344CB8AC3E}">
        <p14:creationId xmlns:p14="http://schemas.microsoft.com/office/powerpoint/2010/main" val="916056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8050e62730_0_5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8050e62730_0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代表的なもの今回の記事でご紹介するUnityと、もう一つepicゲームズから出されているゲームエンジンアンリアルエンジン４があります。</a:t>
            </a:r>
            <a:endParaRPr dirty="0"/>
          </a:p>
          <a:p>
            <a:pPr marL="0" lvl="0" indent="0" algn="l" rtl="0">
              <a:spcBef>
                <a:spcPts val="0"/>
              </a:spcBef>
              <a:spcAft>
                <a:spcPts val="0"/>
              </a:spcAft>
              <a:buNone/>
            </a:pPr>
            <a:r>
              <a:rPr lang="ja"/>
              <a:t>つい最近ですが、UE5が出るそうです。</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ja"/>
              <a:t>昔は最初の画面を表示する、ウィンドウを作るだけでも50行ほど書かなくてはならなかったのですが、ゲームエンジンの登場によって</a:t>
            </a:r>
            <a:endParaRPr dirty="0"/>
          </a:p>
          <a:p>
            <a:pPr marL="0" lvl="0" indent="0" algn="l" rtl="0">
              <a:spcBef>
                <a:spcPts val="0"/>
              </a:spcBef>
              <a:spcAft>
                <a:spcPts val="0"/>
              </a:spcAft>
              <a:buNone/>
            </a:pPr>
            <a:r>
              <a:rPr lang="ja" sz="1050">
                <a:solidFill>
                  <a:srgbClr val="4D5156"/>
                </a:solidFill>
                <a:highlight>
                  <a:srgbClr val="FFFFFF"/>
                </a:highlight>
              </a:rPr>
              <a:t>共通して用いられる主要な処理を代行し制作を効率化するということができたので、昔よりは比較的楽にゲームを作ることが少し容易になりました。</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78422161bb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78422161b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１様々なプラットフォームのゲームを、制作することができます。</a:t>
            </a:r>
            <a:endParaRPr dirty="0"/>
          </a:p>
          <a:p>
            <a:pPr marL="0" lvl="0" indent="0" algn="l" rtl="0">
              <a:spcBef>
                <a:spcPts val="0"/>
              </a:spcBef>
              <a:spcAft>
                <a:spcPts val="0"/>
              </a:spcAft>
              <a:buNone/>
            </a:pPr>
            <a:r>
              <a:rPr lang="ja"/>
              <a:t>どのようなプラットフォームのゲームを制作できるかというと、PCはもちろん、IOS(別途でビルドするときはMacが必要）、android、PS4、XBOX、WEBGL（web上で動くプラットフォーム例Unityルームトいうサイトなどで使われたりしています。</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c46cd0dce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c46cd0dce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c46cd0dcea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c46cd0dce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c46cd0dcea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c46cd0dcea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c46cd0dce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c46cd0dce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c46cd0dcea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c46cd0dce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c46cd0dcea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c46cd0dcea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1;p2"/>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2" name="Google Shape;12;p2"/>
          <p:cNvCxnSpPr/>
          <p:nvPr/>
        </p:nvCxnSpPr>
        <p:spPr>
          <a:xfrm>
            <a:off x="733219" y="2235351"/>
            <a:ext cx="385200" cy="0"/>
          </a:xfrm>
          <a:prstGeom prst="straightConnector1">
            <a:avLst/>
          </a:prstGeom>
          <a:noFill/>
          <a:ln w="28575" cap="flat" cmpd="sng">
            <a:solidFill>
              <a:schemeClr val="dk1"/>
            </a:solidFill>
            <a:prstDash val="solid"/>
            <a:round/>
            <a:headEnd type="none" w="sm" len="sm"/>
            <a:tailEnd type="none" w="sm" len="sm"/>
          </a:ln>
        </p:spPr>
      </p:cxnSp>
      <p:sp>
        <p:nvSpPr>
          <p:cNvPr id="13" name="Google Shape;13;p2"/>
          <p:cNvSpPr txBox="1">
            <a:spLocks noGrp="1"/>
          </p:cNvSpPr>
          <p:nvPr>
            <p:ph type="ctrTitle"/>
          </p:nvPr>
        </p:nvSpPr>
        <p:spPr>
          <a:xfrm>
            <a:off x="630600" y="136800"/>
            <a:ext cx="7893000" cy="1853700"/>
          </a:xfrm>
          <a:prstGeom prst="rect">
            <a:avLst/>
          </a:prstGeom>
        </p:spPr>
        <p:txBody>
          <a:bodyPr spcFirstLastPara="1" wrap="square" lIns="91425" tIns="91425" rIns="91425" bIns="91425" anchor="b" anchorCtr="0">
            <a:noAutofit/>
          </a:bodyPr>
          <a:lstStyle>
            <a:lvl1pPr lvl="0">
              <a:spcBef>
                <a:spcPts val="1000"/>
              </a:spcBef>
              <a:spcAft>
                <a:spcPts val="0"/>
              </a:spcAft>
              <a:buSzPts val="4800"/>
              <a:buNone/>
              <a:defRPr sz="4800"/>
            </a:lvl1pPr>
            <a:lvl2pPr lvl="1">
              <a:spcBef>
                <a:spcPts val="1000"/>
              </a:spcBef>
              <a:spcAft>
                <a:spcPts val="0"/>
              </a:spcAft>
              <a:buSzPts val="4800"/>
              <a:buNone/>
              <a:defRPr sz="4800"/>
            </a:lvl2pPr>
            <a:lvl3pPr lvl="2">
              <a:spcBef>
                <a:spcPts val="1000"/>
              </a:spcBef>
              <a:spcAft>
                <a:spcPts val="0"/>
              </a:spcAft>
              <a:buSzPts val="4800"/>
              <a:buNone/>
              <a:defRPr sz="4800"/>
            </a:lvl3pPr>
            <a:lvl4pPr lvl="3">
              <a:spcBef>
                <a:spcPts val="1000"/>
              </a:spcBef>
              <a:spcAft>
                <a:spcPts val="0"/>
              </a:spcAft>
              <a:buSzPts val="4800"/>
              <a:buNone/>
              <a:defRPr sz="4800"/>
            </a:lvl4pPr>
            <a:lvl5pPr lvl="4">
              <a:spcBef>
                <a:spcPts val="1000"/>
              </a:spcBef>
              <a:spcAft>
                <a:spcPts val="0"/>
              </a:spcAft>
              <a:buSzPts val="4800"/>
              <a:buNone/>
              <a:defRPr sz="4800"/>
            </a:lvl5pPr>
            <a:lvl6pPr lvl="5">
              <a:spcBef>
                <a:spcPts val="1000"/>
              </a:spcBef>
              <a:spcAft>
                <a:spcPts val="0"/>
              </a:spcAft>
              <a:buSzPts val="4800"/>
              <a:buNone/>
              <a:defRPr sz="4800"/>
            </a:lvl6pPr>
            <a:lvl7pPr lvl="6">
              <a:spcBef>
                <a:spcPts val="1000"/>
              </a:spcBef>
              <a:spcAft>
                <a:spcPts val="0"/>
              </a:spcAft>
              <a:buSzPts val="4800"/>
              <a:buNone/>
              <a:defRPr sz="4800"/>
            </a:lvl7pPr>
            <a:lvl8pPr lvl="7">
              <a:spcBef>
                <a:spcPts val="1000"/>
              </a:spcBef>
              <a:spcAft>
                <a:spcPts val="0"/>
              </a:spcAft>
              <a:buSzPts val="4800"/>
              <a:buNone/>
              <a:defRPr sz="4800"/>
            </a:lvl8pPr>
            <a:lvl9pPr lvl="8">
              <a:spcBef>
                <a:spcPts val="1000"/>
              </a:spcBef>
              <a:spcAft>
                <a:spcPts val="0"/>
              </a:spcAft>
              <a:buSzPts val="4800"/>
              <a:buNone/>
              <a:defRPr sz="4800"/>
            </a:lvl9pPr>
          </a:lstStyle>
          <a:p>
            <a:endParaRPr/>
          </a:p>
        </p:txBody>
      </p:sp>
      <p:sp>
        <p:nvSpPr>
          <p:cNvPr id="14" name="Google Shape;14;p2"/>
          <p:cNvSpPr txBox="1">
            <a:spLocks noGrp="1"/>
          </p:cNvSpPr>
          <p:nvPr>
            <p:ph type="subTitle" idx="1"/>
          </p:nvPr>
        </p:nvSpPr>
        <p:spPr>
          <a:xfrm>
            <a:off x="630600" y="3228375"/>
            <a:ext cx="7893000" cy="1274100"/>
          </a:xfrm>
          <a:prstGeom prst="rect">
            <a:avLst/>
          </a:prstGeom>
        </p:spPr>
        <p:txBody>
          <a:bodyPr spcFirstLastPara="1" wrap="square" lIns="91425" tIns="91425" rIns="91425" bIns="91425" anchor="b" anchorCtr="0">
            <a:noAutofit/>
          </a:bodyPr>
          <a:lstStyle>
            <a:lvl1pPr lvl="0">
              <a:lnSpc>
                <a:spcPct val="100000"/>
              </a:lnSpc>
              <a:spcBef>
                <a:spcPts val="1000"/>
              </a:spcBef>
              <a:spcAft>
                <a:spcPts val="0"/>
              </a:spcAft>
              <a:buClr>
                <a:schemeClr val="accent6"/>
              </a:buClr>
              <a:buSzPts val="2400"/>
              <a:buNone/>
              <a:defRPr sz="2400">
                <a:solidFill>
                  <a:schemeClr val="accent6"/>
                </a:solidFill>
              </a:defRPr>
            </a:lvl1pPr>
            <a:lvl2pPr lvl="1">
              <a:lnSpc>
                <a:spcPct val="100000"/>
              </a:lnSpc>
              <a:spcBef>
                <a:spcPts val="1000"/>
              </a:spcBef>
              <a:spcAft>
                <a:spcPts val="0"/>
              </a:spcAft>
              <a:buClr>
                <a:schemeClr val="accent6"/>
              </a:buClr>
              <a:buSzPts val="2400"/>
              <a:buNone/>
              <a:defRPr sz="2400">
                <a:solidFill>
                  <a:schemeClr val="accent6"/>
                </a:solidFill>
              </a:defRPr>
            </a:lvl2pPr>
            <a:lvl3pPr lvl="2">
              <a:lnSpc>
                <a:spcPct val="100000"/>
              </a:lnSpc>
              <a:spcBef>
                <a:spcPts val="1000"/>
              </a:spcBef>
              <a:spcAft>
                <a:spcPts val="0"/>
              </a:spcAft>
              <a:buClr>
                <a:schemeClr val="accent6"/>
              </a:buClr>
              <a:buSzPts val="2400"/>
              <a:buNone/>
              <a:defRPr sz="2400">
                <a:solidFill>
                  <a:schemeClr val="accent6"/>
                </a:solidFill>
              </a:defRPr>
            </a:lvl3pPr>
            <a:lvl4pPr lvl="3">
              <a:lnSpc>
                <a:spcPct val="100000"/>
              </a:lnSpc>
              <a:spcBef>
                <a:spcPts val="1000"/>
              </a:spcBef>
              <a:spcAft>
                <a:spcPts val="0"/>
              </a:spcAft>
              <a:buClr>
                <a:schemeClr val="accent6"/>
              </a:buClr>
              <a:buSzPts val="2400"/>
              <a:buNone/>
              <a:defRPr sz="2400">
                <a:solidFill>
                  <a:schemeClr val="accent6"/>
                </a:solidFill>
              </a:defRPr>
            </a:lvl4pPr>
            <a:lvl5pPr lvl="4">
              <a:lnSpc>
                <a:spcPct val="100000"/>
              </a:lnSpc>
              <a:spcBef>
                <a:spcPts val="1000"/>
              </a:spcBef>
              <a:spcAft>
                <a:spcPts val="0"/>
              </a:spcAft>
              <a:buClr>
                <a:schemeClr val="accent6"/>
              </a:buClr>
              <a:buSzPts val="2400"/>
              <a:buNone/>
              <a:defRPr sz="2400">
                <a:solidFill>
                  <a:schemeClr val="accent6"/>
                </a:solidFill>
              </a:defRPr>
            </a:lvl5pPr>
            <a:lvl6pPr lvl="5">
              <a:lnSpc>
                <a:spcPct val="100000"/>
              </a:lnSpc>
              <a:spcBef>
                <a:spcPts val="1000"/>
              </a:spcBef>
              <a:spcAft>
                <a:spcPts val="0"/>
              </a:spcAft>
              <a:buClr>
                <a:schemeClr val="accent6"/>
              </a:buClr>
              <a:buSzPts val="2400"/>
              <a:buNone/>
              <a:defRPr sz="2400">
                <a:solidFill>
                  <a:schemeClr val="accent6"/>
                </a:solidFill>
              </a:defRPr>
            </a:lvl6pPr>
            <a:lvl7pPr lvl="6">
              <a:lnSpc>
                <a:spcPct val="100000"/>
              </a:lnSpc>
              <a:spcBef>
                <a:spcPts val="1000"/>
              </a:spcBef>
              <a:spcAft>
                <a:spcPts val="0"/>
              </a:spcAft>
              <a:buClr>
                <a:schemeClr val="accent6"/>
              </a:buClr>
              <a:buSzPts val="2400"/>
              <a:buNone/>
              <a:defRPr sz="2400">
                <a:solidFill>
                  <a:schemeClr val="accent6"/>
                </a:solidFill>
              </a:defRPr>
            </a:lvl7pPr>
            <a:lvl8pPr lvl="7">
              <a:lnSpc>
                <a:spcPct val="100000"/>
              </a:lnSpc>
              <a:spcBef>
                <a:spcPts val="1000"/>
              </a:spcBef>
              <a:spcAft>
                <a:spcPts val="0"/>
              </a:spcAft>
              <a:buClr>
                <a:schemeClr val="accent6"/>
              </a:buClr>
              <a:buSzPts val="2400"/>
              <a:buNone/>
              <a:defRPr sz="2400">
                <a:solidFill>
                  <a:schemeClr val="accent6"/>
                </a:solidFill>
              </a:defRPr>
            </a:lvl8pPr>
            <a:lvl9pPr lvl="8">
              <a:lnSpc>
                <a:spcPct val="100000"/>
              </a:lnSpc>
              <a:spcBef>
                <a:spcPts val="1000"/>
              </a:spcBef>
              <a:spcAft>
                <a:spcPts val="0"/>
              </a:spcAft>
              <a:buClr>
                <a:schemeClr val="accent6"/>
              </a:buClr>
              <a:buSzPts val="2400"/>
              <a:buNone/>
              <a:defRPr sz="2400">
                <a:solidFill>
                  <a:schemeClr val="accent6"/>
                </a:solidFill>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6"/>
        <p:cNvGrpSpPr/>
        <p:nvPr/>
      </p:nvGrpSpPr>
      <p:grpSpPr>
        <a:xfrm>
          <a:off x="0" y="0"/>
          <a:ext cx="0" cy="0"/>
          <a:chOff x="0" y="0"/>
          <a:chExt cx="0" cy="0"/>
        </a:xfrm>
      </p:grpSpPr>
      <p:sp>
        <p:nvSpPr>
          <p:cNvPr id="57" name="Google Shape;57;p11"/>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11"/>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11"/>
          <p:cNvSpPr txBox="1">
            <a:spLocks noGrp="1"/>
          </p:cNvSpPr>
          <p:nvPr>
            <p:ph type="title" hasCustomPrompt="1"/>
          </p:nvPr>
        </p:nvSpPr>
        <p:spPr>
          <a:xfrm>
            <a:off x="586725" y="1353788"/>
            <a:ext cx="79707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6"/>
              </a:buClr>
              <a:buSzPts val="10800"/>
              <a:buNone/>
              <a:defRPr sz="10800">
                <a:solidFill>
                  <a:schemeClr val="accent6"/>
                </a:solidFill>
              </a:defRPr>
            </a:lvl1pPr>
            <a:lvl2pPr lvl="1" algn="ctr">
              <a:spcBef>
                <a:spcPts val="0"/>
              </a:spcBef>
              <a:spcAft>
                <a:spcPts val="0"/>
              </a:spcAft>
              <a:buClr>
                <a:schemeClr val="accent6"/>
              </a:buClr>
              <a:buSzPts val="10800"/>
              <a:buNone/>
              <a:defRPr sz="10800">
                <a:solidFill>
                  <a:schemeClr val="accent6"/>
                </a:solidFill>
              </a:defRPr>
            </a:lvl2pPr>
            <a:lvl3pPr lvl="2" algn="ctr">
              <a:spcBef>
                <a:spcPts val="0"/>
              </a:spcBef>
              <a:spcAft>
                <a:spcPts val="0"/>
              </a:spcAft>
              <a:buClr>
                <a:schemeClr val="accent6"/>
              </a:buClr>
              <a:buSzPts val="10800"/>
              <a:buNone/>
              <a:defRPr sz="10800">
                <a:solidFill>
                  <a:schemeClr val="accent6"/>
                </a:solidFill>
              </a:defRPr>
            </a:lvl3pPr>
            <a:lvl4pPr lvl="3" algn="ctr">
              <a:spcBef>
                <a:spcPts val="0"/>
              </a:spcBef>
              <a:spcAft>
                <a:spcPts val="0"/>
              </a:spcAft>
              <a:buClr>
                <a:schemeClr val="accent6"/>
              </a:buClr>
              <a:buSzPts val="10800"/>
              <a:buNone/>
              <a:defRPr sz="10800">
                <a:solidFill>
                  <a:schemeClr val="accent6"/>
                </a:solidFill>
              </a:defRPr>
            </a:lvl4pPr>
            <a:lvl5pPr lvl="4" algn="ctr">
              <a:spcBef>
                <a:spcPts val="0"/>
              </a:spcBef>
              <a:spcAft>
                <a:spcPts val="0"/>
              </a:spcAft>
              <a:buClr>
                <a:schemeClr val="accent6"/>
              </a:buClr>
              <a:buSzPts val="10800"/>
              <a:buNone/>
              <a:defRPr sz="10800">
                <a:solidFill>
                  <a:schemeClr val="accent6"/>
                </a:solidFill>
              </a:defRPr>
            </a:lvl5pPr>
            <a:lvl6pPr lvl="5" algn="ctr">
              <a:spcBef>
                <a:spcPts val="0"/>
              </a:spcBef>
              <a:spcAft>
                <a:spcPts val="0"/>
              </a:spcAft>
              <a:buClr>
                <a:schemeClr val="accent6"/>
              </a:buClr>
              <a:buSzPts val="10800"/>
              <a:buNone/>
              <a:defRPr sz="10800">
                <a:solidFill>
                  <a:schemeClr val="accent6"/>
                </a:solidFill>
              </a:defRPr>
            </a:lvl6pPr>
            <a:lvl7pPr lvl="6" algn="ctr">
              <a:spcBef>
                <a:spcPts val="0"/>
              </a:spcBef>
              <a:spcAft>
                <a:spcPts val="0"/>
              </a:spcAft>
              <a:buClr>
                <a:schemeClr val="accent6"/>
              </a:buClr>
              <a:buSzPts val="10800"/>
              <a:buNone/>
              <a:defRPr sz="10800">
                <a:solidFill>
                  <a:schemeClr val="accent6"/>
                </a:solidFill>
              </a:defRPr>
            </a:lvl7pPr>
            <a:lvl8pPr lvl="7" algn="ctr">
              <a:spcBef>
                <a:spcPts val="0"/>
              </a:spcBef>
              <a:spcAft>
                <a:spcPts val="0"/>
              </a:spcAft>
              <a:buClr>
                <a:schemeClr val="accent6"/>
              </a:buClr>
              <a:buSzPts val="10800"/>
              <a:buNone/>
              <a:defRPr sz="10800">
                <a:solidFill>
                  <a:schemeClr val="accent6"/>
                </a:solidFill>
              </a:defRPr>
            </a:lvl8pPr>
            <a:lvl9pPr lvl="8" algn="ctr">
              <a:spcBef>
                <a:spcPts val="0"/>
              </a:spcBef>
              <a:spcAft>
                <a:spcPts val="0"/>
              </a:spcAft>
              <a:buClr>
                <a:schemeClr val="accent6"/>
              </a:buClr>
              <a:buSzPts val="10800"/>
              <a:buNone/>
              <a:defRPr sz="10800">
                <a:solidFill>
                  <a:schemeClr val="accent6"/>
                </a:solidFill>
              </a:defRPr>
            </a:lvl9pPr>
          </a:lstStyle>
          <a:p>
            <a:r>
              <a:t>xx%</a:t>
            </a:r>
          </a:p>
        </p:txBody>
      </p:sp>
      <p:sp>
        <p:nvSpPr>
          <p:cNvPr id="60" name="Google Shape;60;p11"/>
          <p:cNvSpPr txBox="1">
            <a:spLocks noGrp="1"/>
          </p:cNvSpPr>
          <p:nvPr>
            <p:ph type="body" idx="1"/>
          </p:nvPr>
        </p:nvSpPr>
        <p:spPr>
          <a:xfrm>
            <a:off x="586725" y="2968388"/>
            <a:ext cx="79707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1" name="Google Shape;61;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8;p3"/>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p3"/>
          <p:cNvSpPr txBox="1">
            <a:spLocks noGrp="1"/>
          </p:cNvSpPr>
          <p:nvPr>
            <p:ph type="title"/>
          </p:nvPr>
        </p:nvSpPr>
        <p:spPr>
          <a:xfrm>
            <a:off x="509550" y="1921350"/>
            <a:ext cx="8124900" cy="130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p:nvPr/>
        </p:nvSpPr>
        <p:spPr>
          <a:xfrm>
            <a:off x="-125" y="5045700"/>
            <a:ext cx="9144000" cy="97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3" name="Google Shape;23;p4"/>
          <p:cNvCxnSpPr/>
          <p:nvPr/>
        </p:nvCxnSpPr>
        <p:spPr>
          <a:xfrm>
            <a:off x="419425" y="1154195"/>
            <a:ext cx="385200" cy="0"/>
          </a:xfrm>
          <a:prstGeom prst="straightConnector1">
            <a:avLst/>
          </a:prstGeom>
          <a:noFill/>
          <a:ln w="28575" cap="flat" cmpd="sng">
            <a:solidFill>
              <a:schemeClr val="dk1"/>
            </a:solidFill>
            <a:prstDash val="solid"/>
            <a:round/>
            <a:headEnd type="none" w="sm" len="sm"/>
            <a:tailEnd type="none" w="sm" len="sm"/>
          </a:ln>
        </p:spPr>
      </p:cxnSp>
      <p:sp>
        <p:nvSpPr>
          <p:cNvPr id="24" name="Google Shape;24;p4"/>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4"/>
          <p:cNvSpPr txBox="1">
            <a:spLocks noGrp="1"/>
          </p:cNvSpPr>
          <p:nvPr>
            <p:ph type="body" idx="1"/>
          </p:nvPr>
        </p:nvSpPr>
        <p:spPr>
          <a:xfrm>
            <a:off x="311700" y="1417800"/>
            <a:ext cx="8520600" cy="3150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6" name="Google Shape;26;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cxnSp>
        <p:nvCxnSpPr>
          <p:cNvPr id="28" name="Google Shape;28;p5"/>
          <p:cNvCxnSpPr/>
          <p:nvPr/>
        </p:nvCxnSpPr>
        <p:spPr>
          <a:xfrm>
            <a:off x="419425" y="1154195"/>
            <a:ext cx="385200" cy="0"/>
          </a:xfrm>
          <a:prstGeom prst="straightConnector1">
            <a:avLst/>
          </a:prstGeom>
          <a:noFill/>
          <a:ln w="28575" cap="flat" cmpd="sng">
            <a:solidFill>
              <a:schemeClr val="dk1"/>
            </a:solidFill>
            <a:prstDash val="solid"/>
            <a:round/>
            <a:headEnd type="none" w="sm" len="sm"/>
            <a:tailEnd type="none" w="sm" len="sm"/>
          </a:ln>
        </p:spPr>
      </p:cxnSp>
      <p:sp>
        <p:nvSpPr>
          <p:cNvPr id="29" name="Google Shape;29;p5"/>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5"/>
          <p:cNvSpPr txBox="1">
            <a:spLocks noGrp="1"/>
          </p:cNvSpPr>
          <p:nvPr>
            <p:ph type="body" idx="1"/>
          </p:nvPr>
        </p:nvSpPr>
        <p:spPr>
          <a:xfrm>
            <a:off x="311700" y="1417950"/>
            <a:ext cx="3999900" cy="315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5"/>
          <p:cNvSpPr txBox="1">
            <a:spLocks noGrp="1"/>
          </p:cNvSpPr>
          <p:nvPr>
            <p:ph type="body" idx="2"/>
          </p:nvPr>
        </p:nvSpPr>
        <p:spPr>
          <a:xfrm>
            <a:off x="4832400" y="1417950"/>
            <a:ext cx="3999900" cy="315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2" name="Google Shape;32;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5" name="Google Shape;3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cxnSp>
        <p:nvCxnSpPr>
          <p:cNvPr id="37" name="Google Shape;37;p7"/>
          <p:cNvCxnSpPr/>
          <p:nvPr/>
        </p:nvCxnSpPr>
        <p:spPr>
          <a:xfrm>
            <a:off x="411044" y="1417772"/>
            <a:ext cx="385200" cy="0"/>
          </a:xfrm>
          <a:prstGeom prst="straightConnector1">
            <a:avLst/>
          </a:prstGeom>
          <a:noFill/>
          <a:ln w="28575" cap="flat" cmpd="sng">
            <a:solidFill>
              <a:schemeClr val="dk1"/>
            </a:solidFill>
            <a:prstDash val="solid"/>
            <a:round/>
            <a:headEnd type="none" w="sm" len="sm"/>
            <a:tailEnd type="none" w="sm" len="sm"/>
          </a:ln>
        </p:spPr>
      </p:cxnSp>
      <p:sp>
        <p:nvSpPr>
          <p:cNvPr id="38" name="Google Shape;38;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9" name="Google Shape;39;p7"/>
          <p:cNvSpPr txBox="1">
            <a:spLocks noGrp="1"/>
          </p:cNvSpPr>
          <p:nvPr>
            <p:ph type="body" idx="1"/>
          </p:nvPr>
        </p:nvSpPr>
        <p:spPr>
          <a:xfrm>
            <a:off x="311700" y="1640350"/>
            <a:ext cx="2808000" cy="2928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0" name="Google Shape;4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8"/>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43;p8"/>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44;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45" name="Google Shape;4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9"/>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48" name="Google Shape;48;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9" name="Google Shape;49;p9"/>
          <p:cNvSpPr txBox="1">
            <a:spLocks noGrp="1"/>
          </p:cNvSpPr>
          <p:nvPr>
            <p:ph type="title"/>
          </p:nvPr>
        </p:nvSpPr>
        <p:spPr>
          <a:xfrm>
            <a:off x="265500" y="1084625"/>
            <a:ext cx="4045200" cy="17070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0" name="Google Shape;50;p9"/>
          <p:cNvSpPr txBox="1">
            <a:spLocks noGrp="1"/>
          </p:cNvSpPr>
          <p:nvPr>
            <p:ph type="subTitle" idx="1"/>
          </p:nvPr>
        </p:nvSpPr>
        <p:spPr>
          <a:xfrm>
            <a:off x="265500" y="2845200"/>
            <a:ext cx="4045200" cy="1421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6"/>
              </a:buClr>
              <a:buSzPts val="2100"/>
              <a:buNone/>
              <a:defRPr sz="2100">
                <a:solidFill>
                  <a:schemeClr val="accent6"/>
                </a:solidFill>
              </a:defRPr>
            </a:lvl1pPr>
            <a:lvl2pPr lvl="1" algn="ctr">
              <a:lnSpc>
                <a:spcPct val="100000"/>
              </a:lnSpc>
              <a:spcBef>
                <a:spcPts val="0"/>
              </a:spcBef>
              <a:spcAft>
                <a:spcPts val="0"/>
              </a:spcAft>
              <a:buClr>
                <a:schemeClr val="accent6"/>
              </a:buClr>
              <a:buSzPts val="2100"/>
              <a:buNone/>
              <a:defRPr sz="2100">
                <a:solidFill>
                  <a:schemeClr val="accent6"/>
                </a:solidFill>
              </a:defRPr>
            </a:lvl2pPr>
            <a:lvl3pPr lvl="2" algn="ctr">
              <a:lnSpc>
                <a:spcPct val="100000"/>
              </a:lnSpc>
              <a:spcBef>
                <a:spcPts val="0"/>
              </a:spcBef>
              <a:spcAft>
                <a:spcPts val="0"/>
              </a:spcAft>
              <a:buClr>
                <a:schemeClr val="accent6"/>
              </a:buClr>
              <a:buSzPts val="2100"/>
              <a:buNone/>
              <a:defRPr sz="2100">
                <a:solidFill>
                  <a:schemeClr val="accent6"/>
                </a:solidFill>
              </a:defRPr>
            </a:lvl3pPr>
            <a:lvl4pPr lvl="3" algn="ctr">
              <a:lnSpc>
                <a:spcPct val="100000"/>
              </a:lnSpc>
              <a:spcBef>
                <a:spcPts val="0"/>
              </a:spcBef>
              <a:spcAft>
                <a:spcPts val="0"/>
              </a:spcAft>
              <a:buClr>
                <a:schemeClr val="accent6"/>
              </a:buClr>
              <a:buSzPts val="2100"/>
              <a:buNone/>
              <a:defRPr sz="2100">
                <a:solidFill>
                  <a:schemeClr val="accent6"/>
                </a:solidFill>
              </a:defRPr>
            </a:lvl4pPr>
            <a:lvl5pPr lvl="4" algn="ctr">
              <a:lnSpc>
                <a:spcPct val="100000"/>
              </a:lnSpc>
              <a:spcBef>
                <a:spcPts val="0"/>
              </a:spcBef>
              <a:spcAft>
                <a:spcPts val="0"/>
              </a:spcAft>
              <a:buClr>
                <a:schemeClr val="accent6"/>
              </a:buClr>
              <a:buSzPts val="2100"/>
              <a:buNone/>
              <a:defRPr sz="2100">
                <a:solidFill>
                  <a:schemeClr val="accent6"/>
                </a:solidFill>
              </a:defRPr>
            </a:lvl5pPr>
            <a:lvl6pPr lvl="5" algn="ctr">
              <a:lnSpc>
                <a:spcPct val="100000"/>
              </a:lnSpc>
              <a:spcBef>
                <a:spcPts val="0"/>
              </a:spcBef>
              <a:spcAft>
                <a:spcPts val="0"/>
              </a:spcAft>
              <a:buClr>
                <a:schemeClr val="accent6"/>
              </a:buClr>
              <a:buSzPts val="2100"/>
              <a:buNone/>
              <a:defRPr sz="2100">
                <a:solidFill>
                  <a:schemeClr val="accent6"/>
                </a:solidFill>
              </a:defRPr>
            </a:lvl6pPr>
            <a:lvl7pPr lvl="6" algn="ctr">
              <a:lnSpc>
                <a:spcPct val="100000"/>
              </a:lnSpc>
              <a:spcBef>
                <a:spcPts val="0"/>
              </a:spcBef>
              <a:spcAft>
                <a:spcPts val="0"/>
              </a:spcAft>
              <a:buClr>
                <a:schemeClr val="accent6"/>
              </a:buClr>
              <a:buSzPts val="2100"/>
              <a:buNone/>
              <a:defRPr sz="2100">
                <a:solidFill>
                  <a:schemeClr val="accent6"/>
                </a:solidFill>
              </a:defRPr>
            </a:lvl7pPr>
            <a:lvl8pPr lvl="7" algn="ctr">
              <a:lnSpc>
                <a:spcPct val="100000"/>
              </a:lnSpc>
              <a:spcBef>
                <a:spcPts val="0"/>
              </a:spcBef>
              <a:spcAft>
                <a:spcPts val="0"/>
              </a:spcAft>
              <a:buClr>
                <a:schemeClr val="accent6"/>
              </a:buClr>
              <a:buSzPts val="2100"/>
              <a:buNone/>
              <a:defRPr sz="2100">
                <a:solidFill>
                  <a:schemeClr val="accent6"/>
                </a:solidFill>
              </a:defRPr>
            </a:lvl8pPr>
            <a:lvl9pPr lvl="8" algn="ctr">
              <a:lnSpc>
                <a:spcPct val="100000"/>
              </a:lnSpc>
              <a:spcBef>
                <a:spcPts val="0"/>
              </a:spcBef>
              <a:spcAft>
                <a:spcPts val="0"/>
              </a:spcAft>
              <a:buClr>
                <a:schemeClr val="accent6"/>
              </a:buClr>
              <a:buSzPts val="2100"/>
              <a:buNone/>
              <a:defRPr sz="2100">
                <a:solidFill>
                  <a:schemeClr val="accent6"/>
                </a:solidFill>
              </a:defRPr>
            </a:lvl9pPr>
          </a:lstStyle>
          <a:p>
            <a:endParaRPr/>
          </a:p>
        </p:txBody>
      </p:sp>
      <p:sp>
        <p:nvSpPr>
          <p:cNvPr id="51" name="Google Shape;5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1600"/>
              </a:spcBef>
              <a:spcAft>
                <a:spcPts val="0"/>
              </a:spcAft>
              <a:buClr>
                <a:schemeClr val="accent1"/>
              </a:buClr>
              <a:buSzPts val="1400"/>
              <a:buChar char="○"/>
              <a:defRPr>
                <a:solidFill>
                  <a:schemeClr val="accent1"/>
                </a:solidFill>
              </a:defRPr>
            </a:lvl2pPr>
            <a:lvl3pPr marL="1371600" lvl="2" indent="-317500">
              <a:spcBef>
                <a:spcPts val="1600"/>
              </a:spcBef>
              <a:spcAft>
                <a:spcPts val="0"/>
              </a:spcAft>
              <a:buClr>
                <a:schemeClr val="accent1"/>
              </a:buClr>
              <a:buSzPts val="1400"/>
              <a:buChar char="■"/>
              <a:defRPr>
                <a:solidFill>
                  <a:schemeClr val="accent1"/>
                </a:solidFill>
              </a:defRPr>
            </a:lvl3pPr>
            <a:lvl4pPr marL="1828800" lvl="3" indent="-317500">
              <a:spcBef>
                <a:spcPts val="1600"/>
              </a:spcBef>
              <a:spcAft>
                <a:spcPts val="0"/>
              </a:spcAft>
              <a:buClr>
                <a:schemeClr val="accent1"/>
              </a:buClr>
              <a:buSzPts val="1400"/>
              <a:buChar char="●"/>
              <a:defRPr>
                <a:solidFill>
                  <a:schemeClr val="accent1"/>
                </a:solidFill>
              </a:defRPr>
            </a:lvl4pPr>
            <a:lvl5pPr marL="2286000" lvl="4" indent="-317500">
              <a:spcBef>
                <a:spcPts val="1600"/>
              </a:spcBef>
              <a:spcAft>
                <a:spcPts val="0"/>
              </a:spcAft>
              <a:buClr>
                <a:schemeClr val="accent1"/>
              </a:buClr>
              <a:buSzPts val="1400"/>
              <a:buChar char="○"/>
              <a:defRPr>
                <a:solidFill>
                  <a:schemeClr val="accent1"/>
                </a:solidFill>
              </a:defRPr>
            </a:lvl5pPr>
            <a:lvl6pPr marL="2743200" lvl="5" indent="-317500">
              <a:spcBef>
                <a:spcPts val="1600"/>
              </a:spcBef>
              <a:spcAft>
                <a:spcPts val="0"/>
              </a:spcAft>
              <a:buClr>
                <a:schemeClr val="accent1"/>
              </a:buClr>
              <a:buSzPts val="1400"/>
              <a:buChar char="■"/>
              <a:defRPr>
                <a:solidFill>
                  <a:schemeClr val="accent1"/>
                </a:solidFill>
              </a:defRPr>
            </a:lvl6pPr>
            <a:lvl7pPr marL="3200400" lvl="6" indent="-317500">
              <a:spcBef>
                <a:spcPts val="1600"/>
              </a:spcBef>
              <a:spcAft>
                <a:spcPts val="0"/>
              </a:spcAft>
              <a:buClr>
                <a:schemeClr val="accent1"/>
              </a:buClr>
              <a:buSzPts val="1400"/>
              <a:buChar char="●"/>
              <a:defRPr>
                <a:solidFill>
                  <a:schemeClr val="accent1"/>
                </a:solidFill>
              </a:defRPr>
            </a:lvl7pPr>
            <a:lvl8pPr marL="3657600" lvl="7" indent="-317500">
              <a:spcBef>
                <a:spcPts val="1600"/>
              </a:spcBef>
              <a:spcAft>
                <a:spcPts val="0"/>
              </a:spcAft>
              <a:buClr>
                <a:schemeClr val="accent1"/>
              </a:buClr>
              <a:buSzPts val="1400"/>
              <a:buChar char="○"/>
              <a:defRPr>
                <a:solidFill>
                  <a:schemeClr val="accent1"/>
                </a:solidFill>
              </a:defRPr>
            </a:lvl8pPr>
            <a:lvl9pPr marL="4114800" lvl="8" indent="-317500">
              <a:spcBef>
                <a:spcPts val="1600"/>
              </a:spcBef>
              <a:spcAft>
                <a:spcPts val="1600"/>
              </a:spcAft>
              <a:buClr>
                <a:schemeClr val="accent1"/>
              </a:buClr>
              <a:buSzPts val="1400"/>
              <a:buChar char="■"/>
              <a:defRPr>
                <a:solidFill>
                  <a:schemeClr val="accent1"/>
                </a:solidFill>
              </a:defRPr>
            </a:lvl9pPr>
          </a:lstStyle>
          <a:p>
            <a:endParaRPr/>
          </a:p>
        </p:txBody>
      </p:sp>
      <p:sp>
        <p:nvSpPr>
          <p:cNvPr id="52" name="Google Shape;5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ja"/>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3"/>
        <p:cNvGrpSpPr/>
        <p:nvPr/>
      </p:nvGrpSpPr>
      <p:grpSpPr>
        <a:xfrm>
          <a:off x="0" y="0"/>
          <a:ext cx="0" cy="0"/>
          <a:chOff x="0" y="0"/>
          <a:chExt cx="0" cy="0"/>
        </a:xfrm>
      </p:grpSpPr>
      <p:sp>
        <p:nvSpPr>
          <p:cNvPr id="54" name="Google Shape;54;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55" name="Google Shape;5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blue-go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72725"/>
            <a:ext cx="8520600" cy="6450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311700" y="1417800"/>
            <a:ext cx="8520600" cy="31509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marL="914400" lvl="1"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Lato"/>
                <a:ea typeface="Lato"/>
                <a:cs typeface="Lato"/>
                <a:sym typeface="Lato"/>
              </a:defRPr>
            </a:lvl1pPr>
            <a:lvl2pPr lvl="1" algn="r">
              <a:buNone/>
              <a:defRPr sz="1000">
                <a:solidFill>
                  <a:schemeClr val="dk1"/>
                </a:solidFill>
                <a:latin typeface="Lato"/>
                <a:ea typeface="Lato"/>
                <a:cs typeface="Lato"/>
                <a:sym typeface="Lato"/>
              </a:defRPr>
            </a:lvl2pPr>
            <a:lvl3pPr lvl="2" algn="r">
              <a:buNone/>
              <a:defRPr sz="1000">
                <a:solidFill>
                  <a:schemeClr val="dk1"/>
                </a:solidFill>
                <a:latin typeface="Lato"/>
                <a:ea typeface="Lato"/>
                <a:cs typeface="Lato"/>
                <a:sym typeface="Lato"/>
              </a:defRPr>
            </a:lvl3pPr>
            <a:lvl4pPr lvl="3" algn="r">
              <a:buNone/>
              <a:defRPr sz="1000">
                <a:solidFill>
                  <a:schemeClr val="dk1"/>
                </a:solidFill>
                <a:latin typeface="Lato"/>
                <a:ea typeface="Lato"/>
                <a:cs typeface="Lato"/>
                <a:sym typeface="Lato"/>
              </a:defRPr>
            </a:lvl4pPr>
            <a:lvl5pPr lvl="4" algn="r">
              <a:buNone/>
              <a:defRPr sz="1000">
                <a:solidFill>
                  <a:schemeClr val="dk1"/>
                </a:solidFill>
                <a:latin typeface="Lato"/>
                <a:ea typeface="Lato"/>
                <a:cs typeface="Lato"/>
                <a:sym typeface="Lato"/>
              </a:defRPr>
            </a:lvl5pPr>
            <a:lvl6pPr lvl="5" algn="r">
              <a:buNone/>
              <a:defRPr sz="1000">
                <a:solidFill>
                  <a:schemeClr val="dk1"/>
                </a:solidFill>
                <a:latin typeface="Lato"/>
                <a:ea typeface="Lato"/>
                <a:cs typeface="Lato"/>
                <a:sym typeface="Lato"/>
              </a:defRPr>
            </a:lvl6pPr>
            <a:lvl7pPr lvl="6" algn="r">
              <a:buNone/>
              <a:defRPr sz="1000">
                <a:solidFill>
                  <a:schemeClr val="dk1"/>
                </a:solidFill>
                <a:latin typeface="Lato"/>
                <a:ea typeface="Lato"/>
                <a:cs typeface="Lato"/>
                <a:sym typeface="Lato"/>
              </a:defRPr>
            </a:lvl7pPr>
            <a:lvl8pPr lvl="7" algn="r">
              <a:buNone/>
              <a:defRPr sz="1000">
                <a:solidFill>
                  <a:schemeClr val="dk1"/>
                </a:solidFill>
                <a:latin typeface="Lato"/>
                <a:ea typeface="Lato"/>
                <a:cs typeface="Lato"/>
                <a:sym typeface="Lato"/>
              </a:defRPr>
            </a:lvl8pPr>
            <a:lvl9pPr lvl="8" algn="r">
              <a:buNone/>
              <a:defRPr sz="1000">
                <a:solidFill>
                  <a:schemeClr val="dk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ja"/>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3"/>
          <p:cNvSpPr txBox="1">
            <a:spLocks noGrp="1"/>
          </p:cNvSpPr>
          <p:nvPr>
            <p:ph type="ctrTitle"/>
          </p:nvPr>
        </p:nvSpPr>
        <p:spPr>
          <a:xfrm>
            <a:off x="311700" y="744575"/>
            <a:ext cx="8520600" cy="1541400"/>
          </a:xfrm>
          <a:prstGeom prst="rect">
            <a:avLst/>
          </a:prstGeom>
        </p:spPr>
        <p:txBody>
          <a:bodyPr spcFirstLastPara="1" wrap="square" lIns="91425" tIns="91425" rIns="91425" bIns="91425" anchor="b" anchorCtr="0">
            <a:noAutofit/>
          </a:bodyPr>
          <a:lstStyle/>
          <a:p>
            <a:pPr marL="0" lvl="0" indent="0" algn="l" rtl="0">
              <a:spcBef>
                <a:spcPts val="1000"/>
              </a:spcBef>
              <a:spcAft>
                <a:spcPts val="0"/>
              </a:spcAft>
              <a:buNone/>
            </a:pPr>
            <a:r>
              <a:rPr lang="ja"/>
              <a:t>Unitｙとはなにか</a:t>
            </a:r>
            <a:endParaRPr dirty="0"/>
          </a:p>
        </p:txBody>
      </p:sp>
      <p:sp>
        <p:nvSpPr>
          <p:cNvPr id="69" name="Google Shape;69;p13"/>
          <p:cNvSpPr txBox="1">
            <a:spLocks noGrp="1"/>
          </p:cNvSpPr>
          <p:nvPr>
            <p:ph type="subTitle" idx="1"/>
          </p:nvPr>
        </p:nvSpPr>
        <p:spPr>
          <a:xfrm>
            <a:off x="630600" y="3228375"/>
            <a:ext cx="7893000" cy="1274100"/>
          </a:xfrm>
          <a:prstGeom prst="rect">
            <a:avLst/>
          </a:prstGeom>
        </p:spPr>
        <p:txBody>
          <a:bodyPr spcFirstLastPara="1" wrap="square" lIns="91425" tIns="91425" rIns="91425" bIns="91425" anchor="b" anchorCtr="0">
            <a:noAutofit/>
          </a:bodyPr>
          <a:lstStyle/>
          <a:p>
            <a:pPr marL="0" lvl="0" indent="0" algn="l" rtl="0">
              <a:spcBef>
                <a:spcPts val="1000"/>
              </a:spcBef>
              <a:spcAft>
                <a:spcPts val="0"/>
              </a:spcAft>
              <a:buNone/>
            </a:pPr>
            <a:r>
              <a:rPr lang="ja"/>
              <a:t>アレン希夏</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22"/>
          <p:cNvPicPr preferRelativeResize="0"/>
          <p:nvPr/>
        </p:nvPicPr>
        <p:blipFill>
          <a:blip r:embed="rId3">
            <a:alphaModFix/>
          </a:blip>
          <a:stretch>
            <a:fillRect/>
          </a:stretch>
        </p:blipFill>
        <p:spPr>
          <a:xfrm>
            <a:off x="0" y="23825"/>
            <a:ext cx="9144001" cy="5095850"/>
          </a:xfrm>
          <a:prstGeom prst="rect">
            <a:avLst/>
          </a:prstGeom>
          <a:noFill/>
          <a:ln>
            <a:noFill/>
          </a:ln>
        </p:spPr>
      </p:pic>
      <p:sp>
        <p:nvSpPr>
          <p:cNvPr id="127" name="Google Shape;127;p22"/>
          <p:cNvSpPr txBox="1"/>
          <p:nvPr/>
        </p:nvSpPr>
        <p:spPr>
          <a:xfrm>
            <a:off x="55800" y="1216150"/>
            <a:ext cx="25662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dirty="0">
                <a:solidFill>
                  <a:srgbClr val="F3F3F3"/>
                </a:solidFill>
                <a:latin typeface="Lato"/>
                <a:ea typeface="Lato"/>
                <a:cs typeface="Lato"/>
                <a:sym typeface="Lato"/>
              </a:rPr>
              <a:t>ヒエラルキー（Hierarchy）</a:t>
            </a:r>
            <a:br>
              <a:rPr lang="ja" dirty="0">
                <a:solidFill>
                  <a:srgbClr val="F3F3F3"/>
                </a:solidFill>
                <a:latin typeface="Lato"/>
                <a:ea typeface="Lato"/>
                <a:cs typeface="Lato"/>
                <a:sym typeface="Lato"/>
              </a:rPr>
            </a:br>
            <a:r>
              <a:rPr lang="ja" dirty="0">
                <a:solidFill>
                  <a:srgbClr val="F3F3F3"/>
                </a:solidFill>
                <a:latin typeface="Lato"/>
                <a:ea typeface="Lato"/>
                <a:cs typeface="Lato"/>
                <a:sym typeface="Lato"/>
              </a:rPr>
              <a:t>シーンビューに出てるオブジェクトが</a:t>
            </a:r>
            <a:endParaRPr dirty="0">
              <a:solidFill>
                <a:srgbClr val="F3F3F3"/>
              </a:solidFill>
              <a:latin typeface="Lato"/>
              <a:ea typeface="Lato"/>
              <a:cs typeface="Lato"/>
              <a:sym typeface="Lato"/>
            </a:endParaRPr>
          </a:p>
          <a:p>
            <a:pPr marL="0" lvl="0" indent="0" algn="l" rtl="0">
              <a:spcBef>
                <a:spcPts val="0"/>
              </a:spcBef>
              <a:spcAft>
                <a:spcPts val="0"/>
              </a:spcAft>
              <a:buNone/>
            </a:pPr>
            <a:r>
              <a:rPr lang="ja" dirty="0">
                <a:solidFill>
                  <a:srgbClr val="F3F3F3"/>
                </a:solidFill>
                <a:latin typeface="Lato"/>
                <a:ea typeface="Lato"/>
                <a:cs typeface="Lato"/>
                <a:sym typeface="Lato"/>
              </a:rPr>
              <a:t>表示される後に出てくる親子関係にも使うよ</a:t>
            </a:r>
            <a:endParaRPr dirty="0">
              <a:solidFill>
                <a:srgbClr val="F3F3F3"/>
              </a:solidFill>
              <a:latin typeface="Lato"/>
              <a:ea typeface="Lato"/>
              <a:cs typeface="Lato"/>
              <a:sym typeface="Lato"/>
            </a:endParaRPr>
          </a:p>
          <a:p>
            <a:pPr marL="0" lvl="0" indent="0" algn="l" rtl="0">
              <a:spcBef>
                <a:spcPts val="0"/>
              </a:spcBef>
              <a:spcAft>
                <a:spcPts val="0"/>
              </a:spcAft>
              <a:buNone/>
            </a:pPr>
            <a:endParaRPr dirty="0">
              <a:solidFill>
                <a:srgbClr val="F3F3F3"/>
              </a:solidFill>
              <a:latin typeface="Lato"/>
              <a:ea typeface="Lato"/>
              <a:cs typeface="Lato"/>
              <a:sym typeface="Lato"/>
            </a:endParaRPr>
          </a:p>
        </p:txBody>
      </p:sp>
      <p:sp>
        <p:nvSpPr>
          <p:cNvPr id="128" name="Google Shape;128;p22"/>
          <p:cNvSpPr txBox="1"/>
          <p:nvPr/>
        </p:nvSpPr>
        <p:spPr>
          <a:xfrm>
            <a:off x="2979000" y="1283075"/>
            <a:ext cx="6426600" cy="74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Lato"/>
              <a:ea typeface="Lato"/>
              <a:cs typeface="Lato"/>
              <a:sym typeface="Lato"/>
            </a:endParaRPr>
          </a:p>
        </p:txBody>
      </p:sp>
      <p:sp>
        <p:nvSpPr>
          <p:cNvPr id="129" name="Google Shape;129;p22"/>
          <p:cNvSpPr/>
          <p:nvPr/>
        </p:nvSpPr>
        <p:spPr>
          <a:xfrm>
            <a:off x="0" y="513225"/>
            <a:ext cx="2231400" cy="26667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30;p22"/>
          <p:cNvSpPr/>
          <p:nvPr/>
        </p:nvSpPr>
        <p:spPr>
          <a:xfrm>
            <a:off x="6125350" y="44625"/>
            <a:ext cx="3018600" cy="4987200"/>
          </a:xfrm>
          <a:prstGeom prst="ellipse">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31;p22"/>
          <p:cNvSpPr txBox="1"/>
          <p:nvPr/>
        </p:nvSpPr>
        <p:spPr>
          <a:xfrm>
            <a:off x="1974725" y="3618350"/>
            <a:ext cx="426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Lato"/>
              <a:ea typeface="Lato"/>
              <a:cs typeface="Lato"/>
              <a:sym typeface="Lato"/>
            </a:endParaRPr>
          </a:p>
        </p:txBody>
      </p:sp>
      <p:sp>
        <p:nvSpPr>
          <p:cNvPr id="132" name="Google Shape;132;p22"/>
          <p:cNvSpPr txBox="1"/>
          <p:nvPr/>
        </p:nvSpPr>
        <p:spPr>
          <a:xfrm>
            <a:off x="2253775" y="3983150"/>
            <a:ext cx="437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Lato"/>
              <a:ea typeface="Lato"/>
              <a:cs typeface="Lato"/>
              <a:sym typeface="Lato"/>
            </a:endParaRPr>
          </a:p>
        </p:txBody>
      </p:sp>
      <p:sp>
        <p:nvSpPr>
          <p:cNvPr id="133" name="Google Shape;133;p22"/>
          <p:cNvSpPr txBox="1"/>
          <p:nvPr/>
        </p:nvSpPr>
        <p:spPr>
          <a:xfrm>
            <a:off x="2231400" y="4383350"/>
            <a:ext cx="6516000" cy="6156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ja">
                <a:solidFill>
                  <a:srgbClr val="FFFFFF"/>
                </a:solidFill>
                <a:latin typeface="Lato"/>
                <a:ea typeface="Lato"/>
                <a:cs typeface="Lato"/>
                <a:sym typeface="Lato"/>
              </a:rPr>
              <a:t>Inspector (インスペクター）オブジェクトの情報や</a:t>
            </a:r>
            <a:br>
              <a:rPr lang="ja">
                <a:solidFill>
                  <a:srgbClr val="FFFFFF"/>
                </a:solidFill>
                <a:latin typeface="Lato"/>
                <a:ea typeface="Lato"/>
                <a:cs typeface="Lato"/>
                <a:sym typeface="Lato"/>
              </a:rPr>
            </a:br>
            <a:r>
              <a:rPr lang="ja">
                <a:solidFill>
                  <a:srgbClr val="FFFFFF"/>
                </a:solidFill>
                <a:latin typeface="Lato"/>
                <a:ea typeface="Lato"/>
                <a:cs typeface="Lato"/>
                <a:sym typeface="Lato"/>
              </a:rPr>
              <a:t>このオブジェクトに別のオブジェクトを付け加えることができるもの</a:t>
            </a:r>
            <a:endParaRPr dirty="0">
              <a:solidFill>
                <a:srgbClr val="FFFFFF"/>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A40C538D-719B-4CEE-8E2F-0F60328932BA}"/>
              </a:ext>
            </a:extLst>
          </p:cNvPr>
          <p:cNvPicPr>
            <a:picLocks noChangeAspect="1"/>
          </p:cNvPicPr>
          <p:nvPr/>
        </p:nvPicPr>
        <p:blipFill>
          <a:blip r:embed="rId2"/>
          <a:stretch>
            <a:fillRect/>
          </a:stretch>
        </p:blipFill>
        <p:spPr>
          <a:xfrm>
            <a:off x="46586" y="0"/>
            <a:ext cx="8330932" cy="4215653"/>
          </a:xfrm>
          <a:prstGeom prst="rect">
            <a:avLst/>
          </a:prstGeom>
        </p:spPr>
      </p:pic>
      <p:sp>
        <p:nvSpPr>
          <p:cNvPr id="8" name="楕円 7">
            <a:extLst>
              <a:ext uri="{FF2B5EF4-FFF2-40B4-BE49-F238E27FC236}">
                <a16:creationId xmlns:a16="http://schemas.microsoft.com/office/drawing/2014/main" id="{3168F0D9-D2A0-4742-83BD-9C61719C0AFA}"/>
              </a:ext>
            </a:extLst>
          </p:cNvPr>
          <p:cNvSpPr/>
          <p:nvPr/>
        </p:nvSpPr>
        <p:spPr>
          <a:xfrm>
            <a:off x="813068" y="665630"/>
            <a:ext cx="2615453" cy="450476"/>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E4734D4C-1C5D-48C4-9792-24F2DA72C64C}"/>
              </a:ext>
            </a:extLst>
          </p:cNvPr>
          <p:cNvSpPr/>
          <p:nvPr/>
        </p:nvSpPr>
        <p:spPr>
          <a:xfrm>
            <a:off x="3281082" y="779929"/>
            <a:ext cx="1707777" cy="235324"/>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B19D63BC-5503-4BF5-8EBE-72E93D53E048}"/>
              </a:ext>
            </a:extLst>
          </p:cNvPr>
          <p:cNvSpPr txBox="1"/>
          <p:nvPr/>
        </p:nvSpPr>
        <p:spPr>
          <a:xfrm>
            <a:off x="4931949" y="1520441"/>
            <a:ext cx="3711388" cy="230832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spAutoFit/>
          </a:bodyPr>
          <a:lstStyle/>
          <a:p>
            <a:r>
              <a:rPr kumimoji="1" lang="ja-JP" altLang="en-US" sz="3600" dirty="0">
                <a:solidFill>
                  <a:schemeClr val="tx1"/>
                </a:solidFill>
              </a:rPr>
              <a:t>写真のように、</a:t>
            </a:r>
            <a:br>
              <a:rPr kumimoji="1" lang="en-US" altLang="ja-JP" sz="3600" dirty="0">
                <a:solidFill>
                  <a:schemeClr val="tx1"/>
                </a:solidFill>
              </a:rPr>
            </a:br>
            <a:r>
              <a:rPr kumimoji="1" lang="ja-JP" altLang="en-US" sz="3600" dirty="0">
                <a:solidFill>
                  <a:schemeClr val="tx1"/>
                </a:solidFill>
              </a:rPr>
              <a:t>上タブの</a:t>
            </a:r>
            <a:r>
              <a:rPr kumimoji="1" lang="en-US" altLang="ja-JP" sz="3600" dirty="0">
                <a:solidFill>
                  <a:schemeClr val="tx1"/>
                </a:solidFill>
              </a:rPr>
              <a:t>GameObject</a:t>
            </a:r>
            <a:br>
              <a:rPr kumimoji="1" lang="en-US" altLang="ja-JP" sz="3600" dirty="0">
                <a:solidFill>
                  <a:schemeClr val="tx1"/>
                </a:solidFill>
              </a:rPr>
            </a:br>
            <a:r>
              <a:rPr kumimoji="1" lang="en-US" altLang="ja-JP" sz="3600" dirty="0">
                <a:solidFill>
                  <a:schemeClr val="tx1"/>
                </a:solidFill>
              </a:rPr>
              <a:t>Cube</a:t>
            </a:r>
            <a:r>
              <a:rPr kumimoji="1" lang="ja-JP" altLang="en-US" sz="3600" dirty="0">
                <a:solidFill>
                  <a:schemeClr val="tx1"/>
                </a:solidFill>
              </a:rPr>
              <a:t>を選択</a:t>
            </a:r>
          </a:p>
        </p:txBody>
      </p:sp>
    </p:spTree>
    <p:extLst>
      <p:ext uri="{BB962C8B-B14F-4D97-AF65-F5344CB8AC3E}">
        <p14:creationId xmlns:p14="http://schemas.microsoft.com/office/powerpoint/2010/main" val="1010051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AE711715-5929-4530-8CA0-198297DE92AA}"/>
              </a:ext>
            </a:extLst>
          </p:cNvPr>
          <p:cNvPicPr>
            <a:picLocks noChangeAspect="1"/>
          </p:cNvPicPr>
          <p:nvPr/>
        </p:nvPicPr>
        <p:blipFill>
          <a:blip r:embed="rId2"/>
          <a:stretch>
            <a:fillRect/>
          </a:stretch>
        </p:blipFill>
        <p:spPr>
          <a:xfrm>
            <a:off x="0" y="199185"/>
            <a:ext cx="9144000" cy="4500562"/>
          </a:xfrm>
          <a:prstGeom prst="rect">
            <a:avLst/>
          </a:prstGeom>
        </p:spPr>
      </p:pic>
      <p:sp>
        <p:nvSpPr>
          <p:cNvPr id="7" name="正方形/長方形 6">
            <a:extLst>
              <a:ext uri="{FF2B5EF4-FFF2-40B4-BE49-F238E27FC236}">
                <a16:creationId xmlns:a16="http://schemas.microsoft.com/office/drawing/2014/main" id="{2699B8F1-FD38-4454-A98A-DA356CF56482}"/>
              </a:ext>
            </a:extLst>
          </p:cNvPr>
          <p:cNvSpPr/>
          <p:nvPr/>
        </p:nvSpPr>
        <p:spPr>
          <a:xfrm>
            <a:off x="1672556" y="758656"/>
            <a:ext cx="4750019" cy="923330"/>
          </a:xfrm>
          <a:prstGeom prst="rect">
            <a:avLst/>
          </a:prstGeom>
          <a:noFill/>
        </p:spPr>
        <p:txBody>
          <a:bodyPr wrap="none" lIns="91440" tIns="45720" rIns="91440" bIns="45720">
            <a:spAutoFit/>
          </a:bodyPr>
          <a:lstStyle/>
          <a:p>
            <a:pPr algn="ctr"/>
            <a:r>
              <a:rPr lang="en-US" altLang="ja-JP" sz="5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けいふぉんと" panose="02000600000000000000" pitchFamily="2" charset="-128"/>
                <a:ea typeface="けいふぉんと" panose="02000600000000000000" pitchFamily="2" charset="-128"/>
              </a:rPr>
              <a:t>Cube</a:t>
            </a:r>
            <a:r>
              <a:rPr lang="ja-JP" alt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けいふぉんと" panose="02000600000000000000" pitchFamily="2" charset="-128"/>
                <a:ea typeface="けいふぉんと" panose="02000600000000000000" pitchFamily="2" charset="-128"/>
              </a:rPr>
              <a:t>が爆誕！</a:t>
            </a:r>
          </a:p>
        </p:txBody>
      </p:sp>
    </p:spTree>
    <p:extLst>
      <p:ext uri="{BB962C8B-B14F-4D97-AF65-F5344CB8AC3E}">
        <p14:creationId xmlns:p14="http://schemas.microsoft.com/office/powerpoint/2010/main" val="2053447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3C4E15-161E-4C37-B4BB-0D8576B1B1E9}"/>
              </a:ext>
            </a:extLst>
          </p:cNvPr>
          <p:cNvSpPr>
            <a:spLocks noGrp="1"/>
          </p:cNvSpPr>
          <p:nvPr>
            <p:ph type="title"/>
          </p:nvPr>
        </p:nvSpPr>
        <p:spPr>
          <a:xfrm>
            <a:off x="0" y="4245478"/>
            <a:ext cx="8982635" cy="645000"/>
          </a:xfrm>
        </p:spPr>
        <p:txBody>
          <a:bodyPr/>
          <a:lstStyle/>
          <a:p>
            <a:r>
              <a:rPr kumimoji="1" lang="ja-JP" altLang="en-US" sz="4400" dirty="0">
                <a:latin typeface="ラノベPOP v2" panose="00000900000000000000" pitchFamily="50" charset="-128"/>
                <a:ea typeface="ラノベPOP v2" panose="00000900000000000000" pitchFamily="50" charset="-128"/>
                <a:cs typeface="ラノベPOP v2" panose="00000900000000000000" pitchFamily="50" charset="-128"/>
              </a:rPr>
              <a:t>オブジェクトを変形させてみよう</a:t>
            </a:r>
          </a:p>
        </p:txBody>
      </p:sp>
    </p:spTree>
    <p:extLst>
      <p:ext uri="{BB962C8B-B14F-4D97-AF65-F5344CB8AC3E}">
        <p14:creationId xmlns:p14="http://schemas.microsoft.com/office/powerpoint/2010/main" val="4271102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70A873D-3E04-42DA-B747-D2E3510DA0C6}"/>
              </a:ext>
            </a:extLst>
          </p:cNvPr>
          <p:cNvPicPr>
            <a:picLocks noChangeAspect="1"/>
          </p:cNvPicPr>
          <p:nvPr/>
        </p:nvPicPr>
        <p:blipFill>
          <a:blip r:embed="rId2"/>
          <a:stretch>
            <a:fillRect/>
          </a:stretch>
        </p:blipFill>
        <p:spPr>
          <a:xfrm>
            <a:off x="-80682" y="121582"/>
            <a:ext cx="9144000" cy="4900336"/>
          </a:xfrm>
          <a:prstGeom prst="rect">
            <a:avLst/>
          </a:prstGeom>
        </p:spPr>
      </p:pic>
      <p:sp>
        <p:nvSpPr>
          <p:cNvPr id="6" name="楕円 5">
            <a:extLst>
              <a:ext uri="{FF2B5EF4-FFF2-40B4-BE49-F238E27FC236}">
                <a16:creationId xmlns:a16="http://schemas.microsoft.com/office/drawing/2014/main" id="{DD414B9A-90B5-4EB8-95CF-87F6C2EB2993}"/>
              </a:ext>
            </a:extLst>
          </p:cNvPr>
          <p:cNvSpPr/>
          <p:nvPr/>
        </p:nvSpPr>
        <p:spPr>
          <a:xfrm>
            <a:off x="-194982" y="443752"/>
            <a:ext cx="2628900" cy="410135"/>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
        <p:nvSpPr>
          <p:cNvPr id="7" name="テキスト ボックス 6">
            <a:extLst>
              <a:ext uri="{FF2B5EF4-FFF2-40B4-BE49-F238E27FC236}">
                <a16:creationId xmlns:a16="http://schemas.microsoft.com/office/drawing/2014/main" id="{10B88928-5E2C-4230-9651-433EF643B919}"/>
              </a:ext>
            </a:extLst>
          </p:cNvPr>
          <p:cNvSpPr txBox="1"/>
          <p:nvPr/>
        </p:nvSpPr>
        <p:spPr>
          <a:xfrm>
            <a:off x="4208929" y="1768287"/>
            <a:ext cx="4753536" cy="203132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kumimoji="1" lang="ja-JP" altLang="en-US" dirty="0">
                <a:solidFill>
                  <a:schemeClr val="tx1"/>
                </a:solidFill>
              </a:rPr>
              <a:t>オブジェクトを変形させるには</a:t>
            </a:r>
            <a:br>
              <a:rPr kumimoji="1" lang="en-US" altLang="ja-JP" dirty="0"/>
            </a:br>
            <a:r>
              <a:rPr kumimoji="1" lang="ja-JP" altLang="en-US" dirty="0">
                <a:solidFill>
                  <a:schemeClr val="accent4">
                    <a:lumMod val="75000"/>
                  </a:schemeClr>
                </a:solidFill>
              </a:rPr>
              <a:t>赤枠</a:t>
            </a:r>
            <a:r>
              <a:rPr kumimoji="1" lang="ja-JP" altLang="en-US" dirty="0">
                <a:solidFill>
                  <a:schemeClr val="tx1"/>
                </a:solidFill>
              </a:rPr>
              <a:t>のツールを使います。</a:t>
            </a:r>
            <a:endParaRPr kumimoji="1" lang="en-US" altLang="ja-JP" dirty="0">
              <a:solidFill>
                <a:schemeClr val="tx1"/>
              </a:solidFill>
            </a:endParaRPr>
          </a:p>
          <a:p>
            <a:endParaRPr kumimoji="1" lang="en-US" altLang="ja-JP" dirty="0">
              <a:solidFill>
                <a:schemeClr val="tx1"/>
              </a:solidFill>
            </a:endParaRPr>
          </a:p>
          <a:p>
            <a:r>
              <a:rPr kumimoji="1" lang="ja-JP" altLang="en-US" dirty="0">
                <a:solidFill>
                  <a:schemeClr val="accent4">
                    <a:lumMod val="75000"/>
                  </a:schemeClr>
                </a:solidFill>
              </a:rPr>
              <a:t>手の形</a:t>
            </a:r>
            <a:r>
              <a:rPr kumimoji="1" lang="ja-JP" altLang="en-US" dirty="0">
                <a:solidFill>
                  <a:schemeClr val="tx1"/>
                </a:solidFill>
              </a:rPr>
              <a:t>をしてるのが視点の平行移動ができるツールです</a:t>
            </a:r>
            <a:endParaRPr kumimoji="1" lang="en-US" altLang="ja-JP" dirty="0">
              <a:solidFill>
                <a:schemeClr val="tx1"/>
              </a:solidFill>
            </a:endParaRPr>
          </a:p>
          <a:p>
            <a:r>
              <a:rPr kumimoji="1" lang="en-US" altLang="ja-JP" dirty="0">
                <a:solidFill>
                  <a:schemeClr val="tx1"/>
                </a:solidFill>
              </a:rPr>
              <a:t>Al</a:t>
            </a:r>
            <a:r>
              <a:rPr kumimoji="1" lang="ja-JP" altLang="en-US" dirty="0">
                <a:solidFill>
                  <a:schemeClr val="tx1"/>
                </a:solidFill>
              </a:rPr>
              <a:t>ｔキーを押しながら画面を</a:t>
            </a:r>
            <a:r>
              <a:rPr kumimoji="1" lang="ja-JP" altLang="en-US" dirty="0">
                <a:solidFill>
                  <a:schemeClr val="accent4">
                    <a:lumMod val="75000"/>
                  </a:schemeClr>
                </a:solidFill>
              </a:rPr>
              <a:t>ドラッグ</a:t>
            </a:r>
            <a:r>
              <a:rPr kumimoji="1" lang="ja-JP" altLang="en-US" dirty="0">
                <a:solidFill>
                  <a:schemeClr val="tx1"/>
                </a:solidFill>
              </a:rPr>
              <a:t>すると視点を開店することもできます。</a:t>
            </a:r>
            <a:endParaRPr kumimoji="1" lang="en-US" altLang="ja-JP" dirty="0">
              <a:solidFill>
                <a:schemeClr val="tx1"/>
              </a:solidFill>
            </a:endParaRPr>
          </a:p>
          <a:p>
            <a:endParaRPr kumimoji="1" lang="en-US" altLang="ja-JP" dirty="0">
              <a:solidFill>
                <a:schemeClr val="tx1"/>
              </a:solidFill>
            </a:endParaRPr>
          </a:p>
          <a:p>
            <a:endParaRPr kumimoji="1" lang="en-US" altLang="ja-JP" dirty="0">
              <a:solidFill>
                <a:schemeClr val="tx1"/>
              </a:solidFill>
            </a:endParaRPr>
          </a:p>
          <a:p>
            <a:endParaRPr kumimoji="1" lang="ja-JP" altLang="en-US" dirty="0">
              <a:solidFill>
                <a:schemeClr val="tx1"/>
              </a:solidFill>
            </a:endParaRPr>
          </a:p>
        </p:txBody>
      </p:sp>
    </p:spTree>
    <p:extLst>
      <p:ext uri="{BB962C8B-B14F-4D97-AF65-F5344CB8AC3E}">
        <p14:creationId xmlns:p14="http://schemas.microsoft.com/office/powerpoint/2010/main" val="4282023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AB939968-5E8D-4FFB-B57D-8E30E09D2CCD}"/>
              </a:ext>
            </a:extLst>
          </p:cNvPr>
          <p:cNvPicPr>
            <a:picLocks noChangeAspect="1"/>
          </p:cNvPicPr>
          <p:nvPr/>
        </p:nvPicPr>
        <p:blipFill>
          <a:blip r:embed="rId2"/>
          <a:stretch>
            <a:fillRect/>
          </a:stretch>
        </p:blipFill>
        <p:spPr>
          <a:xfrm>
            <a:off x="0" y="0"/>
            <a:ext cx="8651342" cy="4867835"/>
          </a:xfrm>
          <a:prstGeom prst="rect">
            <a:avLst/>
          </a:prstGeom>
        </p:spPr>
      </p:pic>
      <p:sp>
        <p:nvSpPr>
          <p:cNvPr id="9" name="テキスト ボックス 8">
            <a:extLst>
              <a:ext uri="{FF2B5EF4-FFF2-40B4-BE49-F238E27FC236}">
                <a16:creationId xmlns:a16="http://schemas.microsoft.com/office/drawing/2014/main" id="{F34F1F42-6CF5-4139-9E3E-1048CDD21579}"/>
              </a:ext>
            </a:extLst>
          </p:cNvPr>
          <p:cNvSpPr txBox="1"/>
          <p:nvPr/>
        </p:nvSpPr>
        <p:spPr>
          <a:xfrm>
            <a:off x="4428966" y="1347162"/>
            <a:ext cx="3966882" cy="313932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ja-JP" altLang="en-US" sz="1800" b="1" u="sng" dirty="0">
                <a:solidFill>
                  <a:schemeClr val="bg2"/>
                </a:solidFill>
              </a:rPr>
              <a:t>移動ツール</a:t>
            </a:r>
            <a:br>
              <a:rPr kumimoji="1" lang="en-US" altLang="ja-JP" sz="1800" dirty="0">
                <a:solidFill>
                  <a:schemeClr val="tx1"/>
                </a:solidFill>
              </a:rPr>
            </a:br>
            <a:br>
              <a:rPr kumimoji="1" lang="en-US" altLang="ja-JP" sz="1800" dirty="0">
                <a:solidFill>
                  <a:schemeClr val="tx1"/>
                </a:solidFill>
              </a:rPr>
            </a:br>
            <a:r>
              <a:rPr kumimoji="1" lang="ja-JP" altLang="en-US" sz="1800" dirty="0">
                <a:solidFill>
                  <a:schemeClr val="tx1"/>
                </a:solidFill>
              </a:rPr>
              <a:t>オブジェクトを移動するには、移動ツールを使います</a:t>
            </a:r>
            <a:endParaRPr kumimoji="1" lang="en-US" altLang="ja-JP" sz="1800" dirty="0">
              <a:solidFill>
                <a:schemeClr val="tx1"/>
              </a:solidFill>
            </a:endParaRPr>
          </a:p>
          <a:p>
            <a:r>
              <a:rPr kumimoji="1" lang="ja-JP" altLang="en-US" sz="1800" dirty="0">
                <a:solidFill>
                  <a:schemeClr val="tx1"/>
                </a:solidFill>
              </a:rPr>
              <a:t>表示されてる矢印は移動方向を示すものです</a:t>
            </a:r>
            <a:endParaRPr kumimoji="1" lang="en-US" altLang="ja-JP" sz="1800" dirty="0">
              <a:solidFill>
                <a:schemeClr val="tx1"/>
              </a:solidFill>
            </a:endParaRPr>
          </a:p>
          <a:p>
            <a:r>
              <a:rPr kumimoji="1" lang="ja-JP" altLang="en-US" sz="1800" dirty="0">
                <a:solidFill>
                  <a:schemeClr val="accent4">
                    <a:lumMod val="75000"/>
                  </a:schemeClr>
                </a:solidFill>
              </a:rPr>
              <a:t>赤</a:t>
            </a:r>
            <a:r>
              <a:rPr kumimoji="1" lang="en-US" altLang="ja-JP" sz="1800" dirty="0">
                <a:solidFill>
                  <a:schemeClr val="accent4">
                    <a:lumMod val="75000"/>
                  </a:schemeClr>
                </a:solidFill>
              </a:rPr>
              <a:t>X,</a:t>
            </a:r>
            <a:r>
              <a:rPr kumimoji="1" lang="ja-JP" altLang="en-US" sz="1800" dirty="0">
                <a:solidFill>
                  <a:srgbClr val="00B050"/>
                </a:solidFill>
              </a:rPr>
              <a:t>緑</a:t>
            </a:r>
            <a:r>
              <a:rPr kumimoji="1" lang="en-US" altLang="ja-JP" sz="1800" dirty="0">
                <a:solidFill>
                  <a:srgbClr val="00B050"/>
                </a:solidFill>
              </a:rPr>
              <a:t>,Y</a:t>
            </a:r>
            <a:r>
              <a:rPr kumimoji="1" lang="en-US" altLang="ja-JP" sz="1800" dirty="0">
                <a:solidFill>
                  <a:schemeClr val="tx1"/>
                </a:solidFill>
              </a:rPr>
              <a:t>,</a:t>
            </a:r>
            <a:r>
              <a:rPr kumimoji="1" lang="ja-JP" altLang="en-US" sz="1800" dirty="0">
                <a:solidFill>
                  <a:schemeClr val="bg1"/>
                </a:solidFill>
              </a:rPr>
              <a:t>青</a:t>
            </a:r>
            <a:r>
              <a:rPr kumimoji="1" lang="en-US" altLang="ja-JP" sz="1800" dirty="0">
                <a:solidFill>
                  <a:schemeClr val="bg1"/>
                </a:solidFill>
              </a:rPr>
              <a:t>,Z</a:t>
            </a:r>
            <a:r>
              <a:rPr kumimoji="1" lang="ja-JP" altLang="en-US" sz="1800" dirty="0">
                <a:solidFill>
                  <a:schemeClr val="tx1"/>
                </a:solidFill>
              </a:rPr>
              <a:t>です</a:t>
            </a:r>
            <a:endParaRPr kumimoji="1" lang="en-US" altLang="ja-JP" sz="1800" dirty="0">
              <a:solidFill>
                <a:schemeClr val="tx1"/>
              </a:solidFill>
            </a:endParaRPr>
          </a:p>
          <a:p>
            <a:endParaRPr kumimoji="1" lang="en-US" altLang="ja-JP" sz="1800" dirty="0">
              <a:solidFill>
                <a:schemeClr val="tx1"/>
              </a:solidFill>
            </a:endParaRPr>
          </a:p>
          <a:p>
            <a:r>
              <a:rPr kumimoji="1" lang="ja-JP" altLang="en-US" sz="1800" dirty="0">
                <a:solidFill>
                  <a:schemeClr val="tx1"/>
                </a:solidFill>
              </a:rPr>
              <a:t>この操作は右の</a:t>
            </a:r>
            <a:r>
              <a:rPr kumimoji="1" lang="en-US" altLang="ja-JP" sz="1800" b="1" u="sng" dirty="0">
                <a:solidFill>
                  <a:schemeClr val="tx1"/>
                </a:solidFill>
              </a:rPr>
              <a:t>Inspecotor</a:t>
            </a:r>
            <a:r>
              <a:rPr kumimoji="1" lang="ja-JP" altLang="en-US" sz="1800" dirty="0">
                <a:solidFill>
                  <a:schemeClr val="tx1"/>
                </a:solidFill>
              </a:rPr>
              <a:t>の</a:t>
            </a:r>
            <a:r>
              <a:rPr kumimoji="1" lang="en-US" altLang="ja-JP" sz="1800" b="1" u="sng" dirty="0">
                <a:solidFill>
                  <a:schemeClr val="tx1"/>
                </a:solidFill>
              </a:rPr>
              <a:t>Transform</a:t>
            </a:r>
            <a:r>
              <a:rPr kumimoji="1" lang="ja-JP" altLang="en-US" sz="1800" dirty="0">
                <a:solidFill>
                  <a:schemeClr val="tx1"/>
                </a:solidFill>
              </a:rPr>
              <a:t>の</a:t>
            </a:r>
            <a:r>
              <a:rPr kumimoji="1" lang="en-US" altLang="ja-JP" sz="1800" b="1" u="sng" dirty="0">
                <a:solidFill>
                  <a:schemeClr val="tx1"/>
                </a:solidFill>
              </a:rPr>
              <a:t>Position</a:t>
            </a:r>
            <a:r>
              <a:rPr kumimoji="1" lang="ja-JP" altLang="en-US" sz="1800" dirty="0">
                <a:solidFill>
                  <a:schemeClr val="tx1"/>
                </a:solidFill>
              </a:rPr>
              <a:t>に数値直接入力でもできます</a:t>
            </a:r>
            <a:endParaRPr kumimoji="1" lang="en-US" altLang="ja-JP" sz="1800" dirty="0">
              <a:solidFill>
                <a:schemeClr val="tx1"/>
              </a:solidFill>
            </a:endParaRPr>
          </a:p>
        </p:txBody>
      </p:sp>
    </p:spTree>
    <p:extLst>
      <p:ext uri="{BB962C8B-B14F-4D97-AF65-F5344CB8AC3E}">
        <p14:creationId xmlns:p14="http://schemas.microsoft.com/office/powerpoint/2010/main" val="2364266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AA227B16-BDFC-473F-A458-1653288CB96C}"/>
              </a:ext>
            </a:extLst>
          </p:cNvPr>
          <p:cNvPicPr>
            <a:picLocks noChangeAspect="1"/>
          </p:cNvPicPr>
          <p:nvPr/>
        </p:nvPicPr>
        <p:blipFill>
          <a:blip r:embed="rId2"/>
          <a:stretch>
            <a:fillRect/>
          </a:stretch>
        </p:blipFill>
        <p:spPr>
          <a:xfrm>
            <a:off x="-1" y="319367"/>
            <a:ext cx="9144001" cy="4504765"/>
          </a:xfrm>
          <a:prstGeom prst="rect">
            <a:avLst/>
          </a:prstGeom>
        </p:spPr>
      </p:pic>
      <p:sp>
        <p:nvSpPr>
          <p:cNvPr id="10" name="テキスト ボックス 9">
            <a:extLst>
              <a:ext uri="{FF2B5EF4-FFF2-40B4-BE49-F238E27FC236}">
                <a16:creationId xmlns:a16="http://schemas.microsoft.com/office/drawing/2014/main" id="{849D7F46-75C0-4F49-A35F-DF9E09E28481}"/>
              </a:ext>
            </a:extLst>
          </p:cNvPr>
          <p:cNvSpPr txBox="1"/>
          <p:nvPr/>
        </p:nvSpPr>
        <p:spPr>
          <a:xfrm>
            <a:off x="4571999" y="1731189"/>
            <a:ext cx="4316506" cy="2154436"/>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ja-JP" altLang="en-US" sz="2000" b="1" u="sng" dirty="0">
                <a:solidFill>
                  <a:schemeClr val="bg2"/>
                </a:solidFill>
                <a:latin typeface="+mn-ea"/>
                <a:ea typeface="+mn-ea"/>
              </a:rPr>
              <a:t>回転ツール</a:t>
            </a:r>
            <a:endParaRPr kumimoji="1" lang="en-US" altLang="ja-JP" sz="2000" b="1" u="sng" dirty="0">
              <a:solidFill>
                <a:schemeClr val="bg2"/>
              </a:solidFill>
              <a:latin typeface="+mn-ea"/>
              <a:ea typeface="+mn-ea"/>
            </a:endParaRPr>
          </a:p>
          <a:p>
            <a:r>
              <a:rPr kumimoji="1" lang="ja-JP" altLang="en-US" sz="2000" dirty="0">
                <a:solidFill>
                  <a:schemeClr val="tx1"/>
                </a:solidFill>
                <a:latin typeface="+mn-ea"/>
                <a:ea typeface="+mn-ea"/>
              </a:rPr>
              <a:t>オブジェクトを回転するのに使います</a:t>
            </a:r>
            <a:br>
              <a:rPr kumimoji="1" lang="en-US" altLang="ja-JP" sz="2000" dirty="0">
                <a:solidFill>
                  <a:schemeClr val="tx1"/>
                </a:solidFill>
                <a:latin typeface="+mn-ea"/>
                <a:ea typeface="+mn-ea"/>
              </a:rPr>
            </a:br>
            <a:r>
              <a:rPr kumimoji="1" lang="ja-JP" altLang="en-US" sz="2000" dirty="0">
                <a:solidFill>
                  <a:schemeClr val="tx1"/>
                </a:solidFill>
                <a:latin typeface="+mn-ea"/>
                <a:ea typeface="+mn-ea"/>
              </a:rPr>
              <a:t>こちらも前述の移動ツールと同様</a:t>
            </a:r>
            <a:endParaRPr kumimoji="1" lang="en-US" altLang="ja-JP" sz="2000" dirty="0">
              <a:solidFill>
                <a:schemeClr val="tx1"/>
              </a:solidFill>
              <a:latin typeface="+mn-ea"/>
              <a:ea typeface="+mn-ea"/>
            </a:endParaRPr>
          </a:p>
          <a:p>
            <a:r>
              <a:rPr kumimoji="1" lang="en-US" altLang="ja-JP" sz="2000" dirty="0">
                <a:solidFill>
                  <a:schemeClr val="accent4">
                    <a:lumMod val="75000"/>
                  </a:schemeClr>
                </a:solidFill>
                <a:latin typeface="+mn-ea"/>
              </a:rPr>
              <a:t>X</a:t>
            </a:r>
            <a:r>
              <a:rPr kumimoji="1" lang="en-US" altLang="ja-JP" sz="2000" dirty="0">
                <a:solidFill>
                  <a:schemeClr val="bg1"/>
                </a:solidFill>
                <a:latin typeface="+mn-ea"/>
              </a:rPr>
              <a:t>.Y</a:t>
            </a:r>
            <a:r>
              <a:rPr kumimoji="1" lang="en-US" altLang="ja-JP" sz="2000" dirty="0">
                <a:solidFill>
                  <a:schemeClr val="tx1"/>
                </a:solidFill>
                <a:latin typeface="+mn-ea"/>
              </a:rPr>
              <a:t>,</a:t>
            </a:r>
            <a:r>
              <a:rPr kumimoji="1" lang="en-US" altLang="ja-JP" sz="2000" dirty="0">
                <a:solidFill>
                  <a:srgbClr val="00B050"/>
                </a:solidFill>
                <a:latin typeface="+mn-ea"/>
              </a:rPr>
              <a:t>Z</a:t>
            </a:r>
            <a:r>
              <a:rPr kumimoji="1" lang="ja-JP" altLang="en-US" sz="2000" dirty="0">
                <a:solidFill>
                  <a:schemeClr val="tx1"/>
                </a:solidFill>
                <a:latin typeface="+mn-ea"/>
              </a:rPr>
              <a:t>で回転させることができます。</a:t>
            </a:r>
            <a:endParaRPr kumimoji="1" lang="en-US" altLang="ja-JP" sz="2000" dirty="0">
              <a:solidFill>
                <a:schemeClr val="tx1"/>
              </a:solidFill>
              <a:latin typeface="+mn-ea"/>
            </a:endParaRPr>
          </a:p>
          <a:p>
            <a:r>
              <a:rPr kumimoji="1" lang="ja-JP" altLang="en-US" sz="2000" dirty="0">
                <a:solidFill>
                  <a:schemeClr val="tx1"/>
                </a:solidFill>
                <a:latin typeface="+mn-ea"/>
                <a:ea typeface="+mn-ea"/>
              </a:rPr>
              <a:t>こちらも同様</a:t>
            </a:r>
            <a:r>
              <a:rPr kumimoji="1" lang="en-US" altLang="ja-JP" sz="2000" b="1" u="sng" dirty="0">
                <a:solidFill>
                  <a:schemeClr val="tx1"/>
                </a:solidFill>
                <a:latin typeface="+mn-ea"/>
                <a:ea typeface="+mn-ea"/>
              </a:rPr>
              <a:t>Inspecotor</a:t>
            </a:r>
            <a:r>
              <a:rPr kumimoji="1" lang="ja-JP" altLang="en-US" sz="2000" dirty="0">
                <a:solidFill>
                  <a:schemeClr val="tx1"/>
                </a:solidFill>
                <a:latin typeface="+mn-ea"/>
                <a:ea typeface="+mn-ea"/>
              </a:rPr>
              <a:t>の</a:t>
            </a:r>
            <a:r>
              <a:rPr kumimoji="1" lang="en-US" altLang="ja-JP" sz="2000" b="1" u="sng" dirty="0">
                <a:solidFill>
                  <a:schemeClr val="tx1"/>
                </a:solidFill>
                <a:latin typeface="+mn-ea"/>
                <a:ea typeface="+mn-ea"/>
              </a:rPr>
              <a:t>Rotation</a:t>
            </a:r>
            <a:r>
              <a:rPr kumimoji="1" lang="ja-JP" altLang="en-US" sz="2000" dirty="0">
                <a:solidFill>
                  <a:schemeClr val="tx1"/>
                </a:solidFill>
                <a:latin typeface="+mn-ea"/>
                <a:ea typeface="+mn-ea"/>
              </a:rPr>
              <a:t>に数値を入力することでも操作できます</a:t>
            </a:r>
            <a:endParaRPr kumimoji="1" lang="en-US" altLang="ja-JP" sz="2000" dirty="0">
              <a:solidFill>
                <a:schemeClr val="tx1"/>
              </a:solidFill>
              <a:latin typeface="+mn-ea"/>
              <a:ea typeface="+mn-ea"/>
            </a:endParaRPr>
          </a:p>
          <a:p>
            <a:endParaRPr kumimoji="1" lang="ja-JP" altLang="en-US" dirty="0">
              <a:solidFill>
                <a:schemeClr val="tx1"/>
              </a:solidFill>
              <a:latin typeface="+mn-ea"/>
              <a:ea typeface="+mn-ea"/>
            </a:endParaRPr>
          </a:p>
        </p:txBody>
      </p:sp>
    </p:spTree>
    <p:extLst>
      <p:ext uri="{BB962C8B-B14F-4D97-AF65-F5344CB8AC3E}">
        <p14:creationId xmlns:p14="http://schemas.microsoft.com/office/powerpoint/2010/main" val="78862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DA7DA86E-36A5-4EDC-BA0E-0EB7E40BFCD6}"/>
              </a:ext>
            </a:extLst>
          </p:cNvPr>
          <p:cNvPicPr>
            <a:picLocks noChangeAspect="1"/>
          </p:cNvPicPr>
          <p:nvPr/>
        </p:nvPicPr>
        <p:blipFill>
          <a:blip r:embed="rId2"/>
          <a:stretch>
            <a:fillRect/>
          </a:stretch>
        </p:blipFill>
        <p:spPr>
          <a:xfrm>
            <a:off x="0" y="0"/>
            <a:ext cx="9144000" cy="4818541"/>
          </a:xfrm>
          <a:prstGeom prst="rect">
            <a:avLst/>
          </a:prstGeom>
        </p:spPr>
      </p:pic>
      <p:sp>
        <p:nvSpPr>
          <p:cNvPr id="7" name="テキスト ボックス 6">
            <a:extLst>
              <a:ext uri="{FF2B5EF4-FFF2-40B4-BE49-F238E27FC236}">
                <a16:creationId xmlns:a16="http://schemas.microsoft.com/office/drawing/2014/main" id="{28DC2251-6676-4E9C-8B82-95CAF5793280}"/>
              </a:ext>
            </a:extLst>
          </p:cNvPr>
          <p:cNvSpPr txBox="1"/>
          <p:nvPr/>
        </p:nvSpPr>
        <p:spPr>
          <a:xfrm>
            <a:off x="4800600" y="2395822"/>
            <a:ext cx="4208930" cy="224676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ja-JP" altLang="en-US" sz="2000" b="1" dirty="0">
                <a:solidFill>
                  <a:schemeClr val="tx1"/>
                </a:solidFill>
              </a:rPr>
              <a:t>拡大縮小ツール</a:t>
            </a:r>
            <a:endParaRPr kumimoji="1" lang="en-US" altLang="ja-JP" sz="2000" b="1" dirty="0">
              <a:solidFill>
                <a:schemeClr val="tx1"/>
              </a:solidFill>
            </a:endParaRPr>
          </a:p>
          <a:p>
            <a:r>
              <a:rPr kumimoji="1" lang="ja-JP" altLang="en-US" sz="2000" dirty="0">
                <a:solidFill>
                  <a:schemeClr val="tx1"/>
                </a:solidFill>
              </a:rPr>
              <a:t>オブジェクトを拡大縮小するときに</a:t>
            </a:r>
            <a:endParaRPr kumimoji="1" lang="en-US" altLang="ja-JP" sz="2000" dirty="0">
              <a:solidFill>
                <a:schemeClr val="tx1"/>
              </a:solidFill>
            </a:endParaRPr>
          </a:p>
          <a:p>
            <a:r>
              <a:rPr kumimoji="1" lang="ja-JP" altLang="en-US" sz="2000" dirty="0">
                <a:solidFill>
                  <a:schemeClr val="tx1"/>
                </a:solidFill>
              </a:rPr>
              <a:t>使います。</a:t>
            </a:r>
            <a:r>
              <a:rPr kumimoji="1" lang="ja-JP" altLang="en-US" sz="2000" dirty="0">
                <a:solidFill>
                  <a:schemeClr val="tx1"/>
                </a:solidFill>
                <a:latin typeface="+mn-ea"/>
                <a:ea typeface="+mn-ea"/>
              </a:rPr>
              <a:t>こちらも前述の移動ツールと同様</a:t>
            </a:r>
            <a:r>
              <a:rPr kumimoji="1" lang="en-US" altLang="ja-JP" sz="2000" dirty="0">
                <a:solidFill>
                  <a:schemeClr val="accent4">
                    <a:lumMod val="75000"/>
                  </a:schemeClr>
                </a:solidFill>
                <a:latin typeface="+mn-ea"/>
              </a:rPr>
              <a:t>X</a:t>
            </a:r>
            <a:r>
              <a:rPr kumimoji="1" lang="en-US" altLang="ja-JP" sz="2000" dirty="0">
                <a:solidFill>
                  <a:schemeClr val="bg1"/>
                </a:solidFill>
                <a:latin typeface="+mn-ea"/>
              </a:rPr>
              <a:t>.Y</a:t>
            </a:r>
            <a:r>
              <a:rPr kumimoji="1" lang="en-US" altLang="ja-JP" sz="2000" dirty="0">
                <a:solidFill>
                  <a:schemeClr val="tx1"/>
                </a:solidFill>
                <a:latin typeface="+mn-ea"/>
              </a:rPr>
              <a:t>,</a:t>
            </a:r>
            <a:r>
              <a:rPr kumimoji="1" lang="en-US" altLang="ja-JP" sz="2000" dirty="0">
                <a:solidFill>
                  <a:srgbClr val="00B050"/>
                </a:solidFill>
                <a:latin typeface="+mn-ea"/>
              </a:rPr>
              <a:t>Z</a:t>
            </a:r>
            <a:r>
              <a:rPr kumimoji="1" lang="ja-JP" altLang="en-US" sz="2000" dirty="0">
                <a:solidFill>
                  <a:schemeClr val="tx1"/>
                </a:solidFill>
                <a:latin typeface="+mn-ea"/>
              </a:rPr>
              <a:t>で回転させることができます。</a:t>
            </a:r>
            <a:r>
              <a:rPr kumimoji="1" lang="ja-JP" altLang="en-US" sz="2000" dirty="0">
                <a:solidFill>
                  <a:schemeClr val="tx1"/>
                </a:solidFill>
                <a:latin typeface="+mn-ea"/>
                <a:ea typeface="+mn-ea"/>
              </a:rPr>
              <a:t>こちらも同様</a:t>
            </a:r>
            <a:r>
              <a:rPr kumimoji="1" lang="en-US" altLang="ja-JP" sz="2000" b="1" u="sng" dirty="0" err="1">
                <a:solidFill>
                  <a:schemeClr val="tx1"/>
                </a:solidFill>
                <a:latin typeface="+mn-ea"/>
                <a:ea typeface="+mn-ea"/>
              </a:rPr>
              <a:t>Inspecotor</a:t>
            </a:r>
            <a:r>
              <a:rPr kumimoji="1" lang="ja-JP" altLang="en-US" sz="2000" dirty="0">
                <a:solidFill>
                  <a:schemeClr val="tx1"/>
                </a:solidFill>
                <a:latin typeface="+mn-ea"/>
                <a:ea typeface="+mn-ea"/>
              </a:rPr>
              <a:t>の</a:t>
            </a:r>
            <a:r>
              <a:rPr kumimoji="1" lang="en-US" altLang="ja-JP" sz="2000" b="1" u="sng" dirty="0">
                <a:solidFill>
                  <a:schemeClr val="tx1"/>
                </a:solidFill>
                <a:latin typeface="+mn-ea"/>
                <a:ea typeface="+mn-ea"/>
              </a:rPr>
              <a:t>Rotation</a:t>
            </a:r>
            <a:r>
              <a:rPr kumimoji="1" lang="ja-JP" altLang="en-US" sz="2000" dirty="0">
                <a:solidFill>
                  <a:schemeClr val="tx1"/>
                </a:solidFill>
                <a:latin typeface="+mn-ea"/>
                <a:ea typeface="+mn-ea"/>
              </a:rPr>
              <a:t>に数値を入力することでも操作できます</a:t>
            </a:r>
            <a:endParaRPr kumimoji="1" lang="en-US" altLang="ja-JP" sz="2000" dirty="0">
              <a:solidFill>
                <a:schemeClr val="tx1"/>
              </a:solidFill>
              <a:latin typeface="+mn-ea"/>
              <a:ea typeface="+mn-ea"/>
            </a:endParaRPr>
          </a:p>
        </p:txBody>
      </p:sp>
    </p:spTree>
    <p:extLst>
      <p:ext uri="{BB962C8B-B14F-4D97-AF65-F5344CB8AC3E}">
        <p14:creationId xmlns:p14="http://schemas.microsoft.com/office/powerpoint/2010/main" val="2912127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36A3A0-25BC-4EB6-ACC1-A45047632A85}"/>
              </a:ext>
            </a:extLst>
          </p:cNvPr>
          <p:cNvSpPr>
            <a:spLocks noGrp="1"/>
          </p:cNvSpPr>
          <p:nvPr>
            <p:ph type="title"/>
          </p:nvPr>
        </p:nvSpPr>
        <p:spPr>
          <a:xfrm>
            <a:off x="0" y="0"/>
            <a:ext cx="8520600" cy="645000"/>
          </a:xfrm>
        </p:spPr>
        <p:txBody>
          <a:bodyPr/>
          <a:lstStyle/>
          <a:p>
            <a:r>
              <a:rPr kumimoji="1" lang="ja-JP" altLang="en-US" dirty="0"/>
              <a:t>画面レイアウト変更</a:t>
            </a:r>
          </a:p>
        </p:txBody>
      </p:sp>
      <p:pic>
        <p:nvPicPr>
          <p:cNvPr id="5" name="図 4">
            <a:extLst>
              <a:ext uri="{FF2B5EF4-FFF2-40B4-BE49-F238E27FC236}">
                <a16:creationId xmlns:a16="http://schemas.microsoft.com/office/drawing/2014/main" id="{7CB04801-6EBC-4E5E-90F5-AF458850F15E}"/>
              </a:ext>
            </a:extLst>
          </p:cNvPr>
          <p:cNvPicPr>
            <a:picLocks noChangeAspect="1"/>
          </p:cNvPicPr>
          <p:nvPr/>
        </p:nvPicPr>
        <p:blipFill>
          <a:blip r:embed="rId2"/>
          <a:stretch>
            <a:fillRect/>
          </a:stretch>
        </p:blipFill>
        <p:spPr>
          <a:xfrm>
            <a:off x="0" y="645000"/>
            <a:ext cx="7617759" cy="4307424"/>
          </a:xfrm>
          <a:prstGeom prst="rect">
            <a:avLst/>
          </a:prstGeom>
        </p:spPr>
      </p:pic>
      <p:sp>
        <p:nvSpPr>
          <p:cNvPr id="6" name="テキスト ボックス 5">
            <a:extLst>
              <a:ext uri="{FF2B5EF4-FFF2-40B4-BE49-F238E27FC236}">
                <a16:creationId xmlns:a16="http://schemas.microsoft.com/office/drawing/2014/main" id="{39F519E5-D337-418C-80F6-079E6C29A61D}"/>
              </a:ext>
            </a:extLst>
          </p:cNvPr>
          <p:cNvSpPr txBox="1"/>
          <p:nvPr/>
        </p:nvSpPr>
        <p:spPr>
          <a:xfrm>
            <a:off x="3516407" y="3443712"/>
            <a:ext cx="4034117" cy="138499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en-US" altLang="ja-JP" b="1" dirty="0">
                <a:solidFill>
                  <a:schemeClr val="tx1"/>
                </a:solidFill>
              </a:rPr>
              <a:t>Unity</a:t>
            </a:r>
            <a:r>
              <a:rPr kumimoji="1" lang="ja-JP" altLang="en-US" b="1" dirty="0">
                <a:solidFill>
                  <a:schemeClr val="tx1"/>
                </a:solidFill>
              </a:rPr>
              <a:t>はお好みで</a:t>
            </a:r>
            <a:br>
              <a:rPr kumimoji="1" lang="en-US" altLang="ja-JP" b="1" dirty="0">
                <a:solidFill>
                  <a:schemeClr val="tx1"/>
                </a:solidFill>
              </a:rPr>
            </a:br>
            <a:r>
              <a:rPr kumimoji="1" lang="ja-JP" altLang="en-US" b="1" dirty="0">
                <a:solidFill>
                  <a:schemeClr val="tx1"/>
                </a:solidFill>
              </a:rPr>
              <a:t>画面レイアウトを変更することができます</a:t>
            </a:r>
            <a:br>
              <a:rPr kumimoji="1" lang="en-US" altLang="ja-JP" b="1" dirty="0">
                <a:solidFill>
                  <a:schemeClr val="tx1"/>
                </a:solidFill>
              </a:rPr>
            </a:br>
            <a:r>
              <a:rPr kumimoji="1" lang="ja-JP" altLang="en-US" b="1" dirty="0">
                <a:solidFill>
                  <a:schemeClr val="tx1"/>
                </a:solidFill>
              </a:rPr>
              <a:t>僕が一番やりやすいのはこれです</a:t>
            </a:r>
            <a:br>
              <a:rPr kumimoji="1" lang="en-US" altLang="ja-JP" b="1" dirty="0">
                <a:solidFill>
                  <a:schemeClr val="tx1"/>
                </a:solidFill>
              </a:rPr>
            </a:br>
            <a:r>
              <a:rPr kumimoji="1" lang="ja-JP" altLang="en-US" b="1" dirty="0">
                <a:solidFill>
                  <a:schemeClr val="tx1"/>
                </a:solidFill>
              </a:rPr>
              <a:t>お好みで好きなようにするでもよいでしょう</a:t>
            </a:r>
            <a:endParaRPr kumimoji="1" lang="en-US" altLang="ja-JP" b="1" dirty="0">
              <a:solidFill>
                <a:schemeClr val="tx1"/>
              </a:solidFill>
            </a:endParaRPr>
          </a:p>
          <a:p>
            <a:r>
              <a:rPr kumimoji="1" lang="ja-JP" altLang="en-US" b="1" dirty="0">
                <a:solidFill>
                  <a:schemeClr val="tx1"/>
                </a:solidFill>
              </a:rPr>
              <a:t>もしぐちゃぐちゃになったら、</a:t>
            </a:r>
            <a:r>
              <a:rPr kumimoji="1" lang="ja-JP" altLang="en-US" b="1" dirty="0">
                <a:solidFill>
                  <a:srgbClr val="FF0000"/>
                </a:solidFill>
              </a:rPr>
              <a:t>赤枠</a:t>
            </a:r>
            <a:r>
              <a:rPr kumimoji="1" lang="ja-JP" altLang="en-US" b="1" dirty="0">
                <a:solidFill>
                  <a:schemeClr val="tx1"/>
                </a:solidFill>
              </a:rPr>
              <a:t>で囲んだここを</a:t>
            </a:r>
            <a:r>
              <a:rPr kumimoji="1" lang="en-US" altLang="ja-JP" b="1" dirty="0">
                <a:solidFill>
                  <a:schemeClr val="tx1"/>
                </a:solidFill>
              </a:rPr>
              <a:t>Default</a:t>
            </a:r>
            <a:r>
              <a:rPr kumimoji="1" lang="ja-JP" altLang="en-US" b="1" dirty="0">
                <a:solidFill>
                  <a:schemeClr val="tx1"/>
                </a:solidFill>
              </a:rPr>
              <a:t>にするとレイアウトが初期に戻ります。</a:t>
            </a:r>
          </a:p>
        </p:txBody>
      </p:sp>
      <p:sp>
        <p:nvSpPr>
          <p:cNvPr id="7" name="楕円 6">
            <a:extLst>
              <a:ext uri="{FF2B5EF4-FFF2-40B4-BE49-F238E27FC236}">
                <a16:creationId xmlns:a16="http://schemas.microsoft.com/office/drawing/2014/main" id="{95DEBAD6-51F7-4479-B6C4-2B447FD6D5D6}"/>
              </a:ext>
            </a:extLst>
          </p:cNvPr>
          <p:cNvSpPr/>
          <p:nvPr/>
        </p:nvSpPr>
        <p:spPr>
          <a:xfrm>
            <a:off x="7052982" y="826994"/>
            <a:ext cx="564777" cy="316006"/>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958932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F9F93DCB-E6FE-4867-B1CA-F89F4578426D}"/>
              </a:ext>
            </a:extLst>
          </p:cNvPr>
          <p:cNvSpPr/>
          <p:nvPr/>
        </p:nvSpPr>
        <p:spPr>
          <a:xfrm>
            <a:off x="-80796" y="4275770"/>
            <a:ext cx="7999306" cy="707886"/>
          </a:xfrm>
          <a:prstGeom prst="rect">
            <a:avLst/>
          </a:prstGeom>
          <a:noFill/>
        </p:spPr>
        <p:txBody>
          <a:bodyPr wrap="none" lIns="91440" tIns="45720" rIns="91440" bIns="45720">
            <a:spAutoFit/>
          </a:bodyPr>
          <a:lstStyle/>
          <a:p>
            <a:pPr algn="ctr"/>
            <a:r>
              <a:rPr lang="ja-JP" altLang="en-US" sz="4000" b="1" cap="none" spc="50" dirty="0">
                <a:ln w="9525" cmpd="sng">
                  <a:solidFill>
                    <a:schemeClr val="accent1"/>
                  </a:solidFill>
                  <a:prstDash val="solid"/>
                </a:ln>
                <a:solidFill>
                  <a:srgbClr val="FFFF00"/>
                </a:solidFill>
                <a:effectLst>
                  <a:glow rad="38100">
                    <a:schemeClr val="accent1">
                      <a:alpha val="40000"/>
                    </a:schemeClr>
                  </a:glow>
                </a:effectLst>
              </a:rPr>
              <a:t>ピンボールの皮だけ作ってみよう</a:t>
            </a:r>
          </a:p>
        </p:txBody>
      </p:sp>
    </p:spTree>
    <p:extLst>
      <p:ext uri="{BB962C8B-B14F-4D97-AF65-F5344CB8AC3E}">
        <p14:creationId xmlns:p14="http://schemas.microsoft.com/office/powerpoint/2010/main" val="894159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4"/>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Unitｙとはなにか</a:t>
            </a:r>
            <a:endParaRPr dirty="0"/>
          </a:p>
          <a:p>
            <a:pPr marL="0" lvl="0" indent="0" algn="l" rtl="0">
              <a:spcBef>
                <a:spcPts val="0"/>
              </a:spcBef>
              <a:spcAft>
                <a:spcPts val="0"/>
              </a:spcAft>
              <a:buNone/>
            </a:pPr>
            <a:endParaRPr dirty="0"/>
          </a:p>
        </p:txBody>
      </p:sp>
      <p:sp>
        <p:nvSpPr>
          <p:cNvPr id="75" name="Google Shape;75;p14"/>
          <p:cNvSpPr txBox="1">
            <a:spLocks noGrp="1"/>
          </p:cNvSpPr>
          <p:nvPr>
            <p:ph type="body" idx="1"/>
          </p:nvPr>
        </p:nvSpPr>
        <p:spPr>
          <a:xfrm>
            <a:off x="311700" y="1407800"/>
            <a:ext cx="8520600" cy="31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Unityとはユニティテクノロジーズという会社が出している</a:t>
            </a:r>
            <a:endParaRPr dirty="0"/>
          </a:p>
          <a:p>
            <a:pPr marL="0" lvl="0" indent="0" algn="l" rtl="0">
              <a:spcBef>
                <a:spcPts val="1600"/>
              </a:spcBef>
              <a:spcAft>
                <a:spcPts val="0"/>
              </a:spcAft>
              <a:buNone/>
            </a:pPr>
            <a:r>
              <a:rPr lang="ja" u="sng"/>
              <a:t>ゲームエンジンのことです。</a:t>
            </a:r>
            <a:endParaRPr u="sng" dirty="0"/>
          </a:p>
          <a:p>
            <a:pPr marL="0" lvl="0" indent="0" algn="l" rtl="0">
              <a:spcBef>
                <a:spcPts val="1600"/>
              </a:spcBef>
              <a:spcAft>
                <a:spcPts val="0"/>
              </a:spcAft>
              <a:buNone/>
            </a:pPr>
            <a:r>
              <a:rPr lang="ja" u="sng"/>
              <a:t>ゲームエンジンとは？</a:t>
            </a:r>
            <a:endParaRPr u="sng" dirty="0"/>
          </a:p>
          <a:p>
            <a:pPr marL="0" lvl="0" indent="0" algn="l" rtl="0">
              <a:spcBef>
                <a:spcPts val="1600"/>
              </a:spcBef>
              <a:spcAft>
                <a:spcPts val="0"/>
              </a:spcAft>
              <a:buNone/>
            </a:pPr>
            <a:endParaRPr u="sng" dirty="0"/>
          </a:p>
          <a:p>
            <a:pPr marL="0" lvl="0" indent="0" algn="l" rtl="0">
              <a:spcBef>
                <a:spcPts val="1600"/>
              </a:spcBef>
              <a:spcAft>
                <a:spcPts val="0"/>
              </a:spcAft>
              <a:buNone/>
            </a:pPr>
            <a:r>
              <a:rPr lang="ja"/>
              <a:t>簡単にいうとゲームを簡単に作れるツールです。</a:t>
            </a: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A16C7D60-F002-4B78-B8C5-AD00073D8457}"/>
              </a:ext>
            </a:extLst>
          </p:cNvPr>
          <p:cNvSpPr/>
          <p:nvPr/>
        </p:nvSpPr>
        <p:spPr>
          <a:xfrm>
            <a:off x="795044" y="864924"/>
            <a:ext cx="8435907" cy="2862322"/>
          </a:xfrm>
          <a:prstGeom prst="rect">
            <a:avLst/>
          </a:prstGeom>
          <a:noFill/>
        </p:spPr>
        <p:txBody>
          <a:bodyPr wrap="square" lIns="91440" tIns="45720" rIns="91440" bIns="45720">
            <a:spAutoFit/>
          </a:bodyPr>
          <a:lstStyle/>
          <a:p>
            <a:r>
              <a:rPr kumimoji="1" lang="ja-JP" altLang="en-US" sz="3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さて、説明長々ときたので</a:t>
            </a:r>
            <a:endParaRPr kumimoji="1" lang="en-US" altLang="ja-JP" sz="3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a:p>
            <a:pPr algn="ctr"/>
            <a:endParaRPr kumimoji="1" lang="en-US" altLang="ja-JP" sz="3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a:p>
            <a:r>
              <a:rPr kumimoji="1" lang="ja-JP" altLang="en-US" sz="3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ここまで学んだものを含めて一回実際にピンボールの皮だけを作ってみましょう！</a:t>
            </a:r>
            <a:r>
              <a:rPr kumimoji="1" lang="en-US" altLang="ja-JP" sz="3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(‘ω’)</a:t>
            </a:r>
            <a:r>
              <a:rPr kumimoji="1" lang="ja-JP" altLang="en-US" sz="3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ノ</a:t>
            </a:r>
            <a:endParaRPr lang="ja-JP" altLang="en-US" sz="3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28947988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402C0990-B1D6-4AFE-94B9-6894E544AC2D}"/>
              </a:ext>
            </a:extLst>
          </p:cNvPr>
          <p:cNvPicPr>
            <a:picLocks noChangeAspect="1"/>
          </p:cNvPicPr>
          <p:nvPr/>
        </p:nvPicPr>
        <p:blipFill>
          <a:blip r:embed="rId3"/>
          <a:stretch>
            <a:fillRect/>
          </a:stretch>
        </p:blipFill>
        <p:spPr>
          <a:xfrm>
            <a:off x="4380" y="0"/>
            <a:ext cx="4076160" cy="2838342"/>
          </a:xfrm>
          <a:prstGeom prst="rect">
            <a:avLst/>
          </a:prstGeom>
        </p:spPr>
      </p:pic>
      <p:sp>
        <p:nvSpPr>
          <p:cNvPr id="8" name="テキスト ボックス 7">
            <a:extLst>
              <a:ext uri="{FF2B5EF4-FFF2-40B4-BE49-F238E27FC236}">
                <a16:creationId xmlns:a16="http://schemas.microsoft.com/office/drawing/2014/main" id="{B8E219C2-926D-47AC-9FDE-C5D8997E10B9}"/>
              </a:ext>
            </a:extLst>
          </p:cNvPr>
          <p:cNvSpPr txBox="1"/>
          <p:nvPr/>
        </p:nvSpPr>
        <p:spPr>
          <a:xfrm>
            <a:off x="4080540" y="134244"/>
            <a:ext cx="4572000" cy="1384995"/>
          </a:xfrm>
          <a:prstGeom prst="rect">
            <a:avLst/>
          </a:prstGeom>
          <a:noFill/>
        </p:spPr>
        <p:txBody>
          <a:bodyPr wrap="square">
            <a:spAutoFit/>
          </a:bodyPr>
          <a:lstStyle/>
          <a:p>
            <a:r>
              <a:rPr kumimoji="1" lang="ja-JP" altLang="en-US" sz="2800" b="1" dirty="0">
                <a:solidFill>
                  <a:schemeClr val="tx1"/>
                </a:solidFill>
                <a:latin typeface="851マカポップ" panose="02000600000000000000" pitchFamily="2" charset="-128"/>
                <a:ea typeface="851マカポップ" panose="02000600000000000000" pitchFamily="2" charset="-128"/>
              </a:rPr>
              <a:t>まずは、床を設置しよう</a:t>
            </a:r>
            <a:endParaRPr kumimoji="1" lang="en-US" altLang="ja-JP" sz="2800" b="1" dirty="0">
              <a:solidFill>
                <a:schemeClr val="tx1"/>
              </a:solidFill>
              <a:latin typeface="851マカポップ" panose="02000600000000000000" pitchFamily="2" charset="-128"/>
              <a:ea typeface="851マカポップ" panose="02000600000000000000" pitchFamily="2" charset="-128"/>
            </a:endParaRPr>
          </a:p>
          <a:p>
            <a:endParaRPr kumimoji="1" lang="en-US" altLang="ja-JP" b="1" dirty="0">
              <a:solidFill>
                <a:schemeClr val="tx1"/>
              </a:solidFill>
              <a:latin typeface="+mj-ea"/>
              <a:ea typeface="+mj-ea"/>
            </a:endParaRPr>
          </a:p>
          <a:p>
            <a:r>
              <a:rPr kumimoji="1" lang="en-US" altLang="ja-JP" b="1" dirty="0" err="1">
                <a:solidFill>
                  <a:schemeClr val="tx1"/>
                </a:solidFill>
                <a:latin typeface="+mj-ea"/>
                <a:ea typeface="+mj-ea"/>
              </a:rPr>
              <a:t>GameObject</a:t>
            </a:r>
            <a:r>
              <a:rPr kumimoji="1" lang="ja-JP" altLang="en-US" b="1" dirty="0">
                <a:solidFill>
                  <a:schemeClr val="tx1"/>
                </a:solidFill>
                <a:latin typeface="+mj-ea"/>
                <a:ea typeface="+mj-ea"/>
              </a:rPr>
              <a:t>から、３</a:t>
            </a:r>
            <a:r>
              <a:rPr kumimoji="1" lang="en-US" altLang="ja-JP" b="1" dirty="0" err="1">
                <a:solidFill>
                  <a:schemeClr val="tx1"/>
                </a:solidFill>
                <a:latin typeface="+mj-ea"/>
                <a:ea typeface="+mj-ea"/>
              </a:rPr>
              <a:t>DObjectPlane</a:t>
            </a:r>
            <a:r>
              <a:rPr kumimoji="1" lang="ja-JP" altLang="en-US" b="1" dirty="0">
                <a:solidFill>
                  <a:schemeClr val="tx1"/>
                </a:solidFill>
                <a:latin typeface="+mj-ea"/>
                <a:ea typeface="+mj-ea"/>
              </a:rPr>
              <a:t>を選んで選択</a:t>
            </a:r>
            <a:endParaRPr kumimoji="1" lang="en-US" altLang="ja-JP" b="1" dirty="0">
              <a:solidFill>
                <a:schemeClr val="tx1"/>
              </a:solidFill>
              <a:latin typeface="+mj-ea"/>
              <a:ea typeface="+mj-ea"/>
            </a:endParaRPr>
          </a:p>
          <a:p>
            <a:endParaRPr kumimoji="1" lang="en-US" altLang="ja-JP" b="1" dirty="0">
              <a:solidFill>
                <a:schemeClr val="tx1"/>
              </a:solidFill>
              <a:latin typeface="+mj-ea"/>
              <a:ea typeface="+mj-ea"/>
            </a:endParaRPr>
          </a:p>
          <a:p>
            <a:endParaRPr kumimoji="1" lang="ja-JP" altLang="en-US" b="1" dirty="0">
              <a:solidFill>
                <a:schemeClr val="tx1"/>
              </a:solidFill>
              <a:latin typeface="+mj-ea"/>
              <a:ea typeface="+mj-ea"/>
            </a:endParaRPr>
          </a:p>
        </p:txBody>
      </p:sp>
      <p:sp>
        <p:nvSpPr>
          <p:cNvPr id="9" name="楕円 8">
            <a:extLst>
              <a:ext uri="{FF2B5EF4-FFF2-40B4-BE49-F238E27FC236}">
                <a16:creationId xmlns:a16="http://schemas.microsoft.com/office/drawing/2014/main" id="{710AE078-C7A4-481C-8E6D-45375FE80731}"/>
              </a:ext>
            </a:extLst>
          </p:cNvPr>
          <p:cNvSpPr/>
          <p:nvPr/>
        </p:nvSpPr>
        <p:spPr>
          <a:xfrm>
            <a:off x="440189" y="108285"/>
            <a:ext cx="515640" cy="220006"/>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dirty="0"/>
          </a:p>
        </p:txBody>
      </p:sp>
      <p:sp>
        <p:nvSpPr>
          <p:cNvPr id="10" name="楕円 9">
            <a:extLst>
              <a:ext uri="{FF2B5EF4-FFF2-40B4-BE49-F238E27FC236}">
                <a16:creationId xmlns:a16="http://schemas.microsoft.com/office/drawing/2014/main" id="{16CC6B9D-2CD7-4EBB-831E-6DC40BD7F217}"/>
              </a:ext>
            </a:extLst>
          </p:cNvPr>
          <p:cNvSpPr/>
          <p:nvPr/>
        </p:nvSpPr>
        <p:spPr>
          <a:xfrm>
            <a:off x="350635" y="436575"/>
            <a:ext cx="1485041" cy="1718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14F55F82-20FC-49A0-A5C2-340E68E48975}"/>
              </a:ext>
            </a:extLst>
          </p:cNvPr>
          <p:cNvSpPr/>
          <p:nvPr/>
        </p:nvSpPr>
        <p:spPr>
          <a:xfrm>
            <a:off x="1581461" y="826742"/>
            <a:ext cx="907525" cy="1718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a:extLst>
              <a:ext uri="{FF2B5EF4-FFF2-40B4-BE49-F238E27FC236}">
                <a16:creationId xmlns:a16="http://schemas.microsoft.com/office/drawing/2014/main" id="{010DBBCE-E09B-4EFB-A9E2-B0DC0F914E9E}"/>
              </a:ext>
            </a:extLst>
          </p:cNvPr>
          <p:cNvPicPr>
            <a:picLocks noChangeAspect="1"/>
          </p:cNvPicPr>
          <p:nvPr/>
        </p:nvPicPr>
        <p:blipFill>
          <a:blip r:embed="rId4"/>
          <a:stretch>
            <a:fillRect/>
          </a:stretch>
        </p:blipFill>
        <p:spPr>
          <a:xfrm>
            <a:off x="4182036" y="1326911"/>
            <a:ext cx="4898271" cy="2579529"/>
          </a:xfrm>
          <a:prstGeom prst="rect">
            <a:avLst/>
          </a:prstGeom>
        </p:spPr>
      </p:pic>
      <p:sp>
        <p:nvSpPr>
          <p:cNvPr id="5" name="テキスト ボックス 4">
            <a:extLst>
              <a:ext uri="{FF2B5EF4-FFF2-40B4-BE49-F238E27FC236}">
                <a16:creationId xmlns:a16="http://schemas.microsoft.com/office/drawing/2014/main" id="{686E5AC9-5BDD-42D0-B266-E2B34EFFCF81}"/>
              </a:ext>
            </a:extLst>
          </p:cNvPr>
          <p:cNvSpPr txBox="1"/>
          <p:nvPr/>
        </p:nvSpPr>
        <p:spPr>
          <a:xfrm>
            <a:off x="338189" y="3056629"/>
            <a:ext cx="4076160" cy="1600438"/>
          </a:xfrm>
          <a:prstGeom prst="rect">
            <a:avLst/>
          </a:prstGeom>
          <a:noFill/>
        </p:spPr>
        <p:txBody>
          <a:bodyPr wrap="square" rtlCol="0">
            <a:spAutoFit/>
          </a:bodyPr>
          <a:lstStyle/>
          <a:p>
            <a:r>
              <a:rPr kumimoji="1" lang="ja-JP" altLang="en-US" b="1" dirty="0">
                <a:solidFill>
                  <a:schemeClr val="tx1"/>
                </a:solidFill>
              </a:rPr>
              <a:t>現状だと、</a:t>
            </a:r>
            <a:r>
              <a:rPr kumimoji="1" lang="en-US" altLang="ja-JP" b="1" dirty="0">
                <a:solidFill>
                  <a:schemeClr val="tx1"/>
                </a:solidFill>
              </a:rPr>
              <a:t>Transform</a:t>
            </a:r>
            <a:r>
              <a:rPr kumimoji="1" lang="ja-JP" altLang="en-US" b="1" dirty="0">
                <a:solidFill>
                  <a:schemeClr val="tx1"/>
                </a:solidFill>
              </a:rPr>
              <a:t>（座標の位置）が０ではないので、</a:t>
            </a:r>
            <a:r>
              <a:rPr kumimoji="1" lang="en-US" altLang="ja-JP" b="1" u="sng" dirty="0">
                <a:solidFill>
                  <a:schemeClr val="tx1"/>
                </a:solidFill>
              </a:rPr>
              <a:t>inspector</a:t>
            </a:r>
            <a:r>
              <a:rPr kumimoji="1" lang="ja-JP" altLang="en-US" b="1" dirty="0">
                <a:solidFill>
                  <a:schemeClr val="tx1"/>
                </a:solidFill>
              </a:rPr>
              <a:t>の</a:t>
            </a:r>
            <a:r>
              <a:rPr kumimoji="1" lang="en-US" altLang="ja-JP" b="1" u="sng" dirty="0">
                <a:solidFill>
                  <a:schemeClr val="tx1"/>
                </a:solidFill>
              </a:rPr>
              <a:t>Transform</a:t>
            </a:r>
            <a:r>
              <a:rPr kumimoji="1" lang="ja-JP" altLang="en-US" b="1" u="sng" dirty="0">
                <a:solidFill>
                  <a:schemeClr val="tx1"/>
                </a:solidFill>
              </a:rPr>
              <a:t>の項目の一番端の</a:t>
            </a:r>
            <a:endParaRPr kumimoji="1" lang="en-US" altLang="ja-JP" b="1" u="sng" dirty="0">
              <a:solidFill>
                <a:schemeClr val="tx1"/>
              </a:solidFill>
            </a:endParaRPr>
          </a:p>
          <a:p>
            <a:r>
              <a:rPr kumimoji="1" lang="en-US" altLang="ja-JP" b="1" dirty="0"/>
              <a:t>      </a:t>
            </a:r>
            <a:r>
              <a:rPr kumimoji="1" lang="ja-JP" altLang="en-US" b="1" dirty="0">
                <a:solidFill>
                  <a:schemeClr val="tx1"/>
                </a:solidFill>
              </a:rPr>
              <a:t>この</a:t>
            </a:r>
            <a:r>
              <a:rPr kumimoji="1" lang="en-US" altLang="ja-JP" b="1" dirty="0">
                <a:solidFill>
                  <a:schemeClr val="tx1"/>
                </a:solidFill>
              </a:rPr>
              <a:t>UI</a:t>
            </a:r>
            <a:r>
              <a:rPr kumimoji="1" lang="ja-JP" altLang="en-US" b="1" dirty="0">
                <a:solidFill>
                  <a:schemeClr val="tx1"/>
                </a:solidFill>
              </a:rPr>
              <a:t>をクリックし、</a:t>
            </a:r>
            <a:r>
              <a:rPr kumimoji="1" lang="en-US" altLang="ja-JP" b="1" dirty="0" err="1">
                <a:solidFill>
                  <a:schemeClr val="tx1"/>
                </a:solidFill>
              </a:rPr>
              <a:t>ResetPosition</a:t>
            </a:r>
            <a:r>
              <a:rPr kumimoji="1" lang="ja-JP" altLang="en-US" b="1" dirty="0">
                <a:solidFill>
                  <a:schemeClr val="tx1"/>
                </a:solidFill>
              </a:rPr>
              <a:t>で</a:t>
            </a:r>
            <a:r>
              <a:rPr kumimoji="1" lang="en-US" altLang="ja-JP" b="1" dirty="0">
                <a:solidFill>
                  <a:schemeClr val="tx1"/>
                </a:solidFill>
              </a:rPr>
              <a:t>Transform</a:t>
            </a:r>
            <a:r>
              <a:rPr kumimoji="1" lang="ja-JP" altLang="en-US" b="1" dirty="0">
                <a:solidFill>
                  <a:schemeClr val="tx1"/>
                </a:solidFill>
              </a:rPr>
              <a:t>の</a:t>
            </a:r>
            <a:endParaRPr kumimoji="1" lang="en-US" altLang="ja-JP" b="1" dirty="0">
              <a:solidFill>
                <a:schemeClr val="tx1"/>
              </a:solidFill>
            </a:endParaRPr>
          </a:p>
          <a:p>
            <a:r>
              <a:rPr kumimoji="1" lang="ja-JP" altLang="en-US" b="1" dirty="0">
                <a:solidFill>
                  <a:schemeClr val="tx1"/>
                </a:solidFill>
              </a:rPr>
              <a:t>　　座標を原点にする。</a:t>
            </a:r>
            <a:endParaRPr kumimoji="1" lang="en-US" altLang="ja-JP" b="1" dirty="0">
              <a:solidFill>
                <a:schemeClr val="tx1"/>
              </a:solidFill>
            </a:endParaRPr>
          </a:p>
          <a:p>
            <a:endParaRPr kumimoji="1" lang="ja-JP" altLang="en-US" dirty="0"/>
          </a:p>
        </p:txBody>
      </p:sp>
      <p:pic>
        <p:nvPicPr>
          <p:cNvPr id="12" name="図 11">
            <a:extLst>
              <a:ext uri="{FF2B5EF4-FFF2-40B4-BE49-F238E27FC236}">
                <a16:creationId xmlns:a16="http://schemas.microsoft.com/office/drawing/2014/main" id="{FA09B9BD-BB89-4EED-9A18-D551DF50753A}"/>
              </a:ext>
            </a:extLst>
          </p:cNvPr>
          <p:cNvPicPr>
            <a:picLocks noChangeAspect="1"/>
          </p:cNvPicPr>
          <p:nvPr/>
        </p:nvPicPr>
        <p:blipFill>
          <a:blip r:embed="rId5"/>
          <a:stretch>
            <a:fillRect/>
          </a:stretch>
        </p:blipFill>
        <p:spPr>
          <a:xfrm flipH="1">
            <a:off x="195278" y="3642505"/>
            <a:ext cx="310714" cy="428685"/>
          </a:xfrm>
          <a:prstGeom prst="rect">
            <a:avLst/>
          </a:prstGeom>
        </p:spPr>
      </p:pic>
      <p:sp>
        <p:nvSpPr>
          <p:cNvPr id="13" name="爆発: 14 pt 12">
            <a:extLst>
              <a:ext uri="{FF2B5EF4-FFF2-40B4-BE49-F238E27FC236}">
                <a16:creationId xmlns:a16="http://schemas.microsoft.com/office/drawing/2014/main" id="{114C787F-086E-4BD2-A6C7-33092BC381CF}"/>
              </a:ext>
            </a:extLst>
          </p:cNvPr>
          <p:cNvSpPr/>
          <p:nvPr/>
        </p:nvSpPr>
        <p:spPr>
          <a:xfrm>
            <a:off x="30497" y="3510585"/>
            <a:ext cx="615383" cy="692523"/>
          </a:xfrm>
          <a:prstGeom prst="irregularSeal2">
            <a:avLst/>
          </a:prstGeom>
          <a:noFill/>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17040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A2C43C4E-384B-4A06-8BA7-8BA779229F58}"/>
              </a:ext>
            </a:extLst>
          </p:cNvPr>
          <p:cNvPicPr>
            <a:picLocks noChangeAspect="1"/>
          </p:cNvPicPr>
          <p:nvPr/>
        </p:nvPicPr>
        <p:blipFill>
          <a:blip r:embed="rId2"/>
          <a:stretch>
            <a:fillRect/>
          </a:stretch>
        </p:blipFill>
        <p:spPr>
          <a:xfrm>
            <a:off x="0" y="0"/>
            <a:ext cx="9144000" cy="4829981"/>
          </a:xfrm>
          <a:prstGeom prst="rect">
            <a:avLst/>
          </a:prstGeom>
        </p:spPr>
      </p:pic>
      <p:sp>
        <p:nvSpPr>
          <p:cNvPr id="8" name="テキスト ボックス 7">
            <a:extLst>
              <a:ext uri="{FF2B5EF4-FFF2-40B4-BE49-F238E27FC236}">
                <a16:creationId xmlns:a16="http://schemas.microsoft.com/office/drawing/2014/main" id="{735F87EE-441D-4EDA-B162-B6395B5C507A}"/>
              </a:ext>
            </a:extLst>
          </p:cNvPr>
          <p:cNvSpPr txBox="1"/>
          <p:nvPr/>
        </p:nvSpPr>
        <p:spPr>
          <a:xfrm>
            <a:off x="6246160" y="1870385"/>
            <a:ext cx="3102378" cy="307777"/>
          </a:xfrm>
          <a:prstGeom prst="rect">
            <a:avLst/>
          </a:prstGeom>
          <a:noFill/>
        </p:spPr>
        <p:txBody>
          <a:bodyPr wrap="square" rtlCol="0">
            <a:spAutoFit/>
          </a:bodyPr>
          <a:lstStyle/>
          <a:p>
            <a:r>
              <a:rPr kumimoji="1" lang="en-US" altLang="ja-JP" b="1" dirty="0">
                <a:solidFill>
                  <a:schemeClr val="tx1"/>
                </a:solidFill>
              </a:rPr>
              <a:t>Scale</a:t>
            </a:r>
            <a:r>
              <a:rPr kumimoji="1" lang="ja-JP" altLang="en-US" b="1" dirty="0">
                <a:solidFill>
                  <a:schemeClr val="tx1"/>
                </a:solidFill>
              </a:rPr>
              <a:t>を　</a:t>
            </a:r>
            <a:r>
              <a:rPr kumimoji="1" lang="en-US" altLang="ja-JP" b="1" dirty="0">
                <a:solidFill>
                  <a:schemeClr val="tx1"/>
                </a:solidFill>
              </a:rPr>
              <a:t>X,1.5,Y10</a:t>
            </a:r>
            <a:r>
              <a:rPr kumimoji="1" lang="ja-JP" altLang="en-US" b="1" dirty="0">
                <a:solidFill>
                  <a:schemeClr val="tx1"/>
                </a:solidFill>
              </a:rPr>
              <a:t>ぐらいに変更</a:t>
            </a:r>
            <a:r>
              <a:rPr kumimoji="1" lang="ja-JP" altLang="en-US" dirty="0">
                <a:solidFill>
                  <a:schemeClr val="tx1"/>
                </a:solidFill>
              </a:rPr>
              <a:t>！</a:t>
            </a:r>
          </a:p>
        </p:txBody>
      </p:sp>
    </p:spTree>
    <p:extLst>
      <p:ext uri="{BB962C8B-B14F-4D97-AF65-F5344CB8AC3E}">
        <p14:creationId xmlns:p14="http://schemas.microsoft.com/office/powerpoint/2010/main" val="943660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4C8BC9C3-9A18-4E1A-BEBB-D5D863170D9D}"/>
              </a:ext>
            </a:extLst>
          </p:cNvPr>
          <p:cNvPicPr>
            <a:picLocks noChangeAspect="1"/>
          </p:cNvPicPr>
          <p:nvPr/>
        </p:nvPicPr>
        <p:blipFill>
          <a:blip r:embed="rId2"/>
          <a:stretch>
            <a:fillRect/>
          </a:stretch>
        </p:blipFill>
        <p:spPr>
          <a:xfrm>
            <a:off x="0" y="200141"/>
            <a:ext cx="9144000" cy="4581853"/>
          </a:xfrm>
          <a:prstGeom prst="rect">
            <a:avLst/>
          </a:prstGeom>
        </p:spPr>
      </p:pic>
      <p:sp>
        <p:nvSpPr>
          <p:cNvPr id="6" name="楕円 5">
            <a:extLst>
              <a:ext uri="{FF2B5EF4-FFF2-40B4-BE49-F238E27FC236}">
                <a16:creationId xmlns:a16="http://schemas.microsoft.com/office/drawing/2014/main" id="{4785E81C-BFB9-431F-9949-CCAF3ED11409}"/>
              </a:ext>
            </a:extLst>
          </p:cNvPr>
          <p:cNvSpPr/>
          <p:nvPr/>
        </p:nvSpPr>
        <p:spPr>
          <a:xfrm>
            <a:off x="625288" y="255494"/>
            <a:ext cx="860612" cy="2891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3E1F72A7-0D46-440F-918A-8123ECC968EB}"/>
              </a:ext>
            </a:extLst>
          </p:cNvPr>
          <p:cNvSpPr/>
          <p:nvPr/>
        </p:nvSpPr>
        <p:spPr>
          <a:xfrm>
            <a:off x="457200" y="732865"/>
            <a:ext cx="2265829" cy="2891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4D49642B-0718-4A62-B13D-49B7C68A1796}"/>
              </a:ext>
            </a:extLst>
          </p:cNvPr>
          <p:cNvSpPr/>
          <p:nvPr/>
        </p:nvSpPr>
        <p:spPr>
          <a:xfrm>
            <a:off x="2575112" y="732865"/>
            <a:ext cx="1324535" cy="2891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67F5725F-1437-4584-B7AA-640B98190447}"/>
              </a:ext>
            </a:extLst>
          </p:cNvPr>
          <p:cNvSpPr txBox="1"/>
          <p:nvPr/>
        </p:nvSpPr>
        <p:spPr>
          <a:xfrm>
            <a:off x="6407524" y="1264023"/>
            <a:ext cx="3025588" cy="523220"/>
          </a:xfrm>
          <a:prstGeom prst="rect">
            <a:avLst/>
          </a:prstGeom>
          <a:noFill/>
        </p:spPr>
        <p:txBody>
          <a:bodyPr wrap="square" rtlCol="0">
            <a:spAutoFit/>
          </a:bodyPr>
          <a:lstStyle/>
          <a:p>
            <a:r>
              <a:rPr kumimoji="1" lang="ja-JP" altLang="en-US" sz="2800" b="1" dirty="0">
                <a:solidFill>
                  <a:schemeClr val="tx1"/>
                </a:solidFill>
                <a:latin typeface="851マカポップ" panose="02000600000000000000" pitchFamily="2" charset="-128"/>
                <a:ea typeface="851マカポップ" panose="02000600000000000000" pitchFamily="2" charset="-128"/>
              </a:rPr>
              <a:t>壁を作る</a:t>
            </a:r>
          </a:p>
        </p:txBody>
      </p:sp>
      <p:sp>
        <p:nvSpPr>
          <p:cNvPr id="11" name="テキスト ボックス 10">
            <a:extLst>
              <a:ext uri="{FF2B5EF4-FFF2-40B4-BE49-F238E27FC236}">
                <a16:creationId xmlns:a16="http://schemas.microsoft.com/office/drawing/2014/main" id="{8BE28803-617E-4CCA-AB88-5A7A1DEC6662}"/>
              </a:ext>
            </a:extLst>
          </p:cNvPr>
          <p:cNvSpPr txBox="1"/>
          <p:nvPr/>
        </p:nvSpPr>
        <p:spPr>
          <a:xfrm>
            <a:off x="3785347" y="2151528"/>
            <a:ext cx="4787153" cy="1169551"/>
          </a:xfrm>
          <a:prstGeom prst="rect">
            <a:avLst/>
          </a:prstGeom>
          <a:noFill/>
        </p:spPr>
        <p:txBody>
          <a:bodyPr wrap="square" rtlCol="0">
            <a:spAutoFit/>
          </a:bodyPr>
          <a:lstStyle/>
          <a:p>
            <a:r>
              <a:rPr kumimoji="1" lang="ja-JP" altLang="en-US" b="1" dirty="0">
                <a:solidFill>
                  <a:schemeClr val="tx1"/>
                </a:solidFill>
                <a:latin typeface="+mn-lt"/>
              </a:rPr>
              <a:t>先ほどと同様、</a:t>
            </a:r>
            <a:r>
              <a:rPr kumimoji="1" lang="en-US" altLang="ja-JP" b="1" u="sng" dirty="0" err="1">
                <a:solidFill>
                  <a:schemeClr val="tx1"/>
                </a:solidFill>
                <a:latin typeface="+mn-lt"/>
              </a:rPr>
              <a:t>GameObject</a:t>
            </a:r>
            <a:r>
              <a:rPr kumimoji="1" lang="ja-JP" altLang="en-US" b="1" dirty="0">
                <a:solidFill>
                  <a:schemeClr val="tx1"/>
                </a:solidFill>
                <a:latin typeface="+mn-lt"/>
              </a:rPr>
              <a:t>から</a:t>
            </a:r>
            <a:endParaRPr kumimoji="1" lang="en-US" altLang="ja-JP" b="1" dirty="0">
              <a:solidFill>
                <a:schemeClr val="tx1"/>
              </a:solidFill>
              <a:latin typeface="+mn-lt"/>
            </a:endParaRPr>
          </a:p>
          <a:p>
            <a:r>
              <a:rPr kumimoji="1" lang="ja-JP" altLang="en-US" b="1" dirty="0">
                <a:solidFill>
                  <a:schemeClr val="tx1"/>
                </a:solidFill>
                <a:latin typeface="+mn-lt"/>
              </a:rPr>
              <a:t>３</a:t>
            </a:r>
            <a:r>
              <a:rPr kumimoji="1" lang="en-US" altLang="ja-JP" b="1" dirty="0">
                <a:solidFill>
                  <a:schemeClr val="tx1"/>
                </a:solidFill>
                <a:latin typeface="+mn-lt"/>
              </a:rPr>
              <a:t>D</a:t>
            </a:r>
            <a:r>
              <a:rPr kumimoji="1" lang="ja-JP" altLang="en-US" b="1" dirty="0">
                <a:solidFill>
                  <a:schemeClr val="tx1"/>
                </a:solidFill>
                <a:latin typeface="+mn-lt"/>
              </a:rPr>
              <a:t> </a:t>
            </a:r>
            <a:r>
              <a:rPr kumimoji="1" lang="en-US" altLang="ja-JP" b="1" dirty="0">
                <a:solidFill>
                  <a:schemeClr val="tx1"/>
                </a:solidFill>
                <a:latin typeface="+mn-lt"/>
              </a:rPr>
              <a:t>Object </a:t>
            </a:r>
            <a:r>
              <a:rPr kumimoji="1" lang="ja-JP" altLang="en-US" b="1" dirty="0">
                <a:solidFill>
                  <a:schemeClr val="tx1"/>
                </a:solidFill>
                <a:latin typeface="+mn-lt"/>
              </a:rPr>
              <a:t>次</a:t>
            </a:r>
            <a:r>
              <a:rPr kumimoji="1" lang="ja-JP" altLang="en-US" b="1" u="sng" dirty="0">
                <a:solidFill>
                  <a:schemeClr val="tx1"/>
                </a:solidFill>
                <a:latin typeface="+mn-lt"/>
              </a:rPr>
              <a:t>Ｃ</a:t>
            </a:r>
            <a:r>
              <a:rPr kumimoji="1" lang="en-US" altLang="ja-JP" b="1" u="sng" dirty="0" err="1">
                <a:solidFill>
                  <a:schemeClr val="tx1"/>
                </a:solidFill>
                <a:latin typeface="+mn-lt"/>
              </a:rPr>
              <a:t>ube</a:t>
            </a:r>
            <a:r>
              <a:rPr kumimoji="1" lang="ja-JP" altLang="en-US" b="1" dirty="0">
                <a:solidFill>
                  <a:schemeClr val="tx1"/>
                </a:solidFill>
                <a:latin typeface="+mn-lt"/>
              </a:rPr>
              <a:t>を選択</a:t>
            </a:r>
            <a:endParaRPr kumimoji="1" lang="en-US" altLang="ja-JP" b="1" dirty="0">
              <a:solidFill>
                <a:schemeClr val="tx1"/>
              </a:solidFill>
              <a:latin typeface="+mn-lt"/>
            </a:endParaRPr>
          </a:p>
          <a:p>
            <a:r>
              <a:rPr kumimoji="1" lang="ja-JP" altLang="en-US" b="1" dirty="0">
                <a:solidFill>
                  <a:schemeClr val="tx1"/>
                </a:solidFill>
                <a:latin typeface="+mn-lt"/>
              </a:rPr>
              <a:t>そして</a:t>
            </a:r>
            <a:r>
              <a:rPr kumimoji="1" lang="en-US" altLang="ja-JP" b="1" u="sng" dirty="0">
                <a:solidFill>
                  <a:schemeClr val="tx1"/>
                </a:solidFill>
                <a:latin typeface="+mn-lt"/>
              </a:rPr>
              <a:t>Transform</a:t>
            </a:r>
            <a:r>
              <a:rPr kumimoji="1" lang="ja-JP" altLang="en-US" b="1" dirty="0">
                <a:solidFill>
                  <a:schemeClr val="tx1"/>
                </a:solidFill>
                <a:latin typeface="+mn-lt"/>
              </a:rPr>
              <a:t>をこれも先ほどと同様</a:t>
            </a:r>
            <a:endParaRPr kumimoji="1" lang="en-US" altLang="ja-JP" b="1" dirty="0">
              <a:solidFill>
                <a:schemeClr val="tx1"/>
              </a:solidFill>
              <a:latin typeface="+mn-lt"/>
            </a:endParaRPr>
          </a:p>
          <a:p>
            <a:r>
              <a:rPr kumimoji="1" lang="en-US" altLang="ja-JP" b="1" dirty="0" err="1">
                <a:solidFill>
                  <a:schemeClr val="tx1"/>
                </a:solidFill>
                <a:latin typeface="+mn-lt"/>
              </a:rPr>
              <a:t>ResetPosition</a:t>
            </a:r>
            <a:r>
              <a:rPr kumimoji="1" lang="ja-JP" altLang="en-US" b="1" dirty="0">
                <a:solidFill>
                  <a:schemeClr val="tx1"/>
                </a:solidFill>
                <a:latin typeface="+mn-lt"/>
              </a:rPr>
              <a:t>を選択</a:t>
            </a:r>
            <a:endParaRPr kumimoji="1" lang="en-US" altLang="ja-JP" b="1" dirty="0">
              <a:solidFill>
                <a:schemeClr val="tx1"/>
              </a:solidFill>
              <a:latin typeface="+mn-lt"/>
            </a:endParaRPr>
          </a:p>
          <a:p>
            <a:endParaRPr kumimoji="1" lang="ja-JP" altLang="en-US" b="1" dirty="0">
              <a:solidFill>
                <a:schemeClr val="tx1"/>
              </a:solidFill>
              <a:latin typeface="+mn-lt"/>
            </a:endParaRPr>
          </a:p>
        </p:txBody>
      </p:sp>
    </p:spTree>
    <p:extLst>
      <p:ext uri="{BB962C8B-B14F-4D97-AF65-F5344CB8AC3E}">
        <p14:creationId xmlns:p14="http://schemas.microsoft.com/office/powerpoint/2010/main" val="85364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26526106-4D4F-4867-B348-CCA561A66A6F}"/>
              </a:ext>
            </a:extLst>
          </p:cNvPr>
          <p:cNvPicPr>
            <a:picLocks noChangeAspect="1"/>
          </p:cNvPicPr>
          <p:nvPr/>
        </p:nvPicPr>
        <p:blipFill>
          <a:blip r:embed="rId2"/>
          <a:stretch>
            <a:fillRect/>
          </a:stretch>
        </p:blipFill>
        <p:spPr>
          <a:xfrm>
            <a:off x="0" y="0"/>
            <a:ext cx="9144000" cy="4917332"/>
          </a:xfrm>
          <a:prstGeom prst="rect">
            <a:avLst/>
          </a:prstGeom>
        </p:spPr>
      </p:pic>
      <p:sp>
        <p:nvSpPr>
          <p:cNvPr id="6" name="テキスト ボックス 5">
            <a:extLst>
              <a:ext uri="{FF2B5EF4-FFF2-40B4-BE49-F238E27FC236}">
                <a16:creationId xmlns:a16="http://schemas.microsoft.com/office/drawing/2014/main" id="{03CC3066-727A-432A-9C59-89F769A00F86}"/>
              </a:ext>
            </a:extLst>
          </p:cNvPr>
          <p:cNvSpPr txBox="1"/>
          <p:nvPr/>
        </p:nvSpPr>
        <p:spPr>
          <a:xfrm>
            <a:off x="6447866" y="1720583"/>
            <a:ext cx="2335490" cy="307777"/>
          </a:xfrm>
          <a:prstGeom prst="rect">
            <a:avLst/>
          </a:prstGeom>
          <a:noFill/>
        </p:spPr>
        <p:txBody>
          <a:bodyPr wrap="square" rtlCol="0">
            <a:spAutoFit/>
          </a:bodyPr>
          <a:lstStyle/>
          <a:p>
            <a:r>
              <a:rPr kumimoji="1" lang="ja-JP" altLang="en-US" b="1" dirty="0">
                <a:solidFill>
                  <a:schemeClr val="tx1"/>
                </a:solidFill>
                <a:latin typeface="+mn-lt"/>
              </a:rPr>
              <a:t>大きさは大体</a:t>
            </a:r>
            <a:r>
              <a:rPr kumimoji="1" lang="en-US" altLang="ja-JP" b="1" dirty="0">
                <a:solidFill>
                  <a:srgbClr val="FF0000"/>
                </a:solidFill>
              </a:rPr>
              <a:t>X</a:t>
            </a:r>
            <a:r>
              <a:rPr kumimoji="1" lang="en-US" altLang="ja-JP" b="1" dirty="0"/>
              <a:t>,</a:t>
            </a:r>
            <a:r>
              <a:rPr kumimoji="1" lang="en-US" altLang="ja-JP" b="1" dirty="0">
                <a:solidFill>
                  <a:schemeClr val="tx1"/>
                </a:solidFill>
              </a:rPr>
              <a:t>15</a:t>
            </a:r>
            <a:r>
              <a:rPr kumimoji="1" lang="en-US" altLang="ja-JP" b="1" dirty="0"/>
              <a:t>,</a:t>
            </a:r>
            <a:r>
              <a:rPr kumimoji="1" lang="en-US" altLang="ja-JP" b="1" dirty="0">
                <a:solidFill>
                  <a:srgbClr val="92D050"/>
                </a:solidFill>
              </a:rPr>
              <a:t>Y</a:t>
            </a:r>
            <a:r>
              <a:rPr kumimoji="1" lang="en-US" altLang="ja-JP" b="1" dirty="0"/>
              <a:t>.</a:t>
            </a:r>
            <a:r>
              <a:rPr kumimoji="1" lang="en-US" altLang="ja-JP" b="1" dirty="0">
                <a:solidFill>
                  <a:schemeClr val="tx1"/>
                </a:solidFill>
              </a:rPr>
              <a:t>1</a:t>
            </a:r>
            <a:r>
              <a:rPr kumimoji="1" lang="en-US" altLang="ja-JP" b="1" dirty="0">
                <a:solidFill>
                  <a:schemeClr val="bg1"/>
                </a:solidFill>
              </a:rPr>
              <a:t>,Z</a:t>
            </a:r>
            <a:r>
              <a:rPr kumimoji="1" lang="en-US" altLang="ja-JP" b="1" dirty="0"/>
              <a:t>.</a:t>
            </a:r>
            <a:r>
              <a:rPr kumimoji="1" lang="en-US" altLang="ja-JP" b="1" dirty="0">
                <a:solidFill>
                  <a:schemeClr val="tx1"/>
                </a:solidFill>
              </a:rPr>
              <a:t>1</a:t>
            </a:r>
            <a:endParaRPr kumimoji="1" lang="ja-JP" altLang="en-US" b="1" dirty="0">
              <a:solidFill>
                <a:schemeClr val="tx1"/>
              </a:solidFill>
            </a:endParaRPr>
          </a:p>
        </p:txBody>
      </p:sp>
    </p:spTree>
    <p:extLst>
      <p:ext uri="{BB962C8B-B14F-4D97-AF65-F5344CB8AC3E}">
        <p14:creationId xmlns:p14="http://schemas.microsoft.com/office/powerpoint/2010/main" val="3357541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6A48F020-F7E0-41F4-B1A6-AE55DFD3CDD9}"/>
              </a:ext>
            </a:extLst>
          </p:cNvPr>
          <p:cNvPicPr>
            <a:picLocks noChangeAspect="1"/>
          </p:cNvPicPr>
          <p:nvPr/>
        </p:nvPicPr>
        <p:blipFill>
          <a:blip r:embed="rId2"/>
          <a:stretch>
            <a:fillRect/>
          </a:stretch>
        </p:blipFill>
        <p:spPr>
          <a:xfrm>
            <a:off x="0" y="0"/>
            <a:ext cx="7289600" cy="3933265"/>
          </a:xfrm>
          <a:prstGeom prst="rect">
            <a:avLst/>
          </a:prstGeom>
        </p:spPr>
      </p:pic>
      <p:sp>
        <p:nvSpPr>
          <p:cNvPr id="6" name="テキスト ボックス 5">
            <a:extLst>
              <a:ext uri="{FF2B5EF4-FFF2-40B4-BE49-F238E27FC236}">
                <a16:creationId xmlns:a16="http://schemas.microsoft.com/office/drawing/2014/main" id="{D1E8B805-4884-413E-BDD3-94FD2BD19EAA}"/>
              </a:ext>
            </a:extLst>
          </p:cNvPr>
          <p:cNvSpPr txBox="1"/>
          <p:nvPr/>
        </p:nvSpPr>
        <p:spPr>
          <a:xfrm>
            <a:off x="107576" y="1788459"/>
            <a:ext cx="4551829" cy="954107"/>
          </a:xfrm>
          <a:prstGeom prst="rect">
            <a:avLst/>
          </a:prstGeom>
          <a:noFill/>
        </p:spPr>
        <p:txBody>
          <a:bodyPr wrap="square" rtlCol="0">
            <a:spAutoFit/>
          </a:bodyPr>
          <a:lstStyle/>
          <a:p>
            <a:r>
              <a:rPr kumimoji="1" lang="ja-JP" altLang="en-US" b="1" dirty="0">
                <a:solidFill>
                  <a:schemeClr val="tx1"/>
                </a:solidFill>
              </a:rPr>
              <a:t>さて、このまま反対側もキューブを呼び出して</a:t>
            </a:r>
            <a:endParaRPr kumimoji="1" lang="en-US" altLang="ja-JP" b="1" dirty="0">
              <a:solidFill>
                <a:schemeClr val="tx1"/>
              </a:solidFill>
            </a:endParaRPr>
          </a:p>
          <a:p>
            <a:r>
              <a:rPr kumimoji="1" lang="ja-JP" altLang="en-US" b="1" dirty="0">
                <a:solidFill>
                  <a:schemeClr val="tx1"/>
                </a:solidFill>
              </a:rPr>
              <a:t>のばして作るのでもいいですがもっと簡単な方法があります　やり方は</a:t>
            </a:r>
            <a:r>
              <a:rPr kumimoji="1" lang="en-US" altLang="ja-JP" b="1" dirty="0">
                <a:solidFill>
                  <a:schemeClr val="tx1"/>
                </a:solidFill>
              </a:rPr>
              <a:t>Hierarchy</a:t>
            </a:r>
            <a:r>
              <a:rPr kumimoji="1" lang="ja-JP" altLang="en-US" b="1" dirty="0">
                <a:solidFill>
                  <a:schemeClr val="tx1"/>
                </a:solidFill>
              </a:rPr>
              <a:t>でＣ</a:t>
            </a:r>
            <a:r>
              <a:rPr kumimoji="1" lang="en-US" altLang="ja-JP" b="1" dirty="0" err="1">
                <a:solidFill>
                  <a:schemeClr val="tx1"/>
                </a:solidFill>
              </a:rPr>
              <a:t>ube</a:t>
            </a:r>
            <a:r>
              <a:rPr kumimoji="1" lang="ja-JP" altLang="en-US" b="1" dirty="0">
                <a:solidFill>
                  <a:schemeClr val="tx1"/>
                </a:solidFill>
              </a:rPr>
              <a:t>を選択し、</a:t>
            </a:r>
            <a:endParaRPr kumimoji="1" lang="en-US" altLang="ja-JP" b="1" dirty="0">
              <a:solidFill>
                <a:schemeClr val="tx1"/>
              </a:solidFill>
            </a:endParaRPr>
          </a:p>
          <a:p>
            <a:r>
              <a:rPr kumimoji="1" lang="ja-JP" altLang="en-US" b="1" dirty="0">
                <a:solidFill>
                  <a:schemeClr val="tx1"/>
                </a:solidFill>
              </a:rPr>
              <a:t>キーボードの</a:t>
            </a:r>
            <a:r>
              <a:rPr kumimoji="1" lang="en-US" altLang="ja-JP" b="1" dirty="0" err="1">
                <a:solidFill>
                  <a:schemeClr val="tx1"/>
                </a:solidFill>
              </a:rPr>
              <a:t>Ctrl+D</a:t>
            </a:r>
            <a:r>
              <a:rPr kumimoji="1" lang="ja-JP" altLang="en-US" b="1" dirty="0">
                <a:solidFill>
                  <a:schemeClr val="tx1"/>
                </a:solidFill>
              </a:rPr>
              <a:t>を押してください</a:t>
            </a:r>
            <a:endParaRPr kumimoji="1" lang="en-US" altLang="ja-JP" b="1" dirty="0">
              <a:solidFill>
                <a:schemeClr val="tx1"/>
              </a:solidFill>
            </a:endParaRPr>
          </a:p>
        </p:txBody>
      </p:sp>
      <p:pic>
        <p:nvPicPr>
          <p:cNvPr id="8" name="図 7">
            <a:extLst>
              <a:ext uri="{FF2B5EF4-FFF2-40B4-BE49-F238E27FC236}">
                <a16:creationId xmlns:a16="http://schemas.microsoft.com/office/drawing/2014/main" id="{05571202-AD37-46BD-9DEB-FE7B2DB6672D}"/>
              </a:ext>
            </a:extLst>
          </p:cNvPr>
          <p:cNvPicPr>
            <a:picLocks noChangeAspect="1"/>
          </p:cNvPicPr>
          <p:nvPr/>
        </p:nvPicPr>
        <p:blipFill rotWithShape="1">
          <a:blip r:embed="rId3"/>
          <a:srcRect l="3384"/>
          <a:stretch/>
        </p:blipFill>
        <p:spPr>
          <a:xfrm>
            <a:off x="3590365" y="2571750"/>
            <a:ext cx="5553635" cy="2538317"/>
          </a:xfrm>
          <a:prstGeom prst="rect">
            <a:avLst/>
          </a:prstGeom>
        </p:spPr>
      </p:pic>
      <p:sp>
        <p:nvSpPr>
          <p:cNvPr id="9" name="テキスト ボックス 8">
            <a:extLst>
              <a:ext uri="{FF2B5EF4-FFF2-40B4-BE49-F238E27FC236}">
                <a16:creationId xmlns:a16="http://schemas.microsoft.com/office/drawing/2014/main" id="{559D4D7F-8258-4196-9DA9-82F738B79B9F}"/>
              </a:ext>
            </a:extLst>
          </p:cNvPr>
          <p:cNvSpPr txBox="1"/>
          <p:nvPr/>
        </p:nvSpPr>
        <p:spPr>
          <a:xfrm>
            <a:off x="3953434" y="3525857"/>
            <a:ext cx="3987054" cy="738664"/>
          </a:xfrm>
          <a:prstGeom prst="rect">
            <a:avLst/>
          </a:prstGeom>
          <a:noFill/>
        </p:spPr>
        <p:txBody>
          <a:bodyPr wrap="square" rtlCol="0">
            <a:spAutoFit/>
          </a:bodyPr>
          <a:lstStyle/>
          <a:p>
            <a:r>
              <a:rPr kumimoji="1" lang="ja-JP" altLang="en-US" b="1" dirty="0">
                <a:solidFill>
                  <a:schemeClr val="tx1"/>
                </a:solidFill>
              </a:rPr>
              <a:t>すると、Ｃ</a:t>
            </a:r>
            <a:r>
              <a:rPr kumimoji="1" lang="en-US" altLang="ja-JP" b="1" dirty="0" err="1">
                <a:solidFill>
                  <a:schemeClr val="tx1"/>
                </a:solidFill>
              </a:rPr>
              <a:t>ube</a:t>
            </a:r>
            <a:r>
              <a:rPr kumimoji="1" lang="ja-JP" altLang="en-US" b="1" dirty="0">
                <a:solidFill>
                  <a:schemeClr val="tx1"/>
                </a:solidFill>
              </a:rPr>
              <a:t>が複製されます！</a:t>
            </a:r>
            <a:endParaRPr kumimoji="1" lang="en-US" altLang="ja-JP" b="1" dirty="0">
              <a:solidFill>
                <a:schemeClr val="tx1"/>
              </a:solidFill>
            </a:endParaRPr>
          </a:p>
          <a:p>
            <a:r>
              <a:rPr kumimoji="1" lang="ja-JP" altLang="en-US" b="1" dirty="0">
                <a:solidFill>
                  <a:schemeClr val="tx1"/>
                </a:solidFill>
              </a:rPr>
              <a:t>これをあとは</a:t>
            </a:r>
            <a:r>
              <a:rPr kumimoji="1" lang="en-US" altLang="ja-JP" b="1" dirty="0">
                <a:solidFill>
                  <a:schemeClr val="tx1"/>
                </a:solidFill>
              </a:rPr>
              <a:t>Z</a:t>
            </a:r>
            <a:r>
              <a:rPr kumimoji="1" lang="ja-JP" altLang="en-US" b="1" dirty="0">
                <a:solidFill>
                  <a:schemeClr val="tx1"/>
                </a:solidFill>
              </a:rPr>
              <a:t>軸にずらせば簡単に反対側をつくることができます！</a:t>
            </a:r>
          </a:p>
        </p:txBody>
      </p:sp>
      <p:sp>
        <p:nvSpPr>
          <p:cNvPr id="10" name="テキスト ボックス 9">
            <a:extLst>
              <a:ext uri="{FF2B5EF4-FFF2-40B4-BE49-F238E27FC236}">
                <a16:creationId xmlns:a16="http://schemas.microsoft.com/office/drawing/2014/main" id="{26F7E4F2-964C-4C24-A4FB-DCF8C60F2DB0}"/>
              </a:ext>
            </a:extLst>
          </p:cNvPr>
          <p:cNvSpPr txBox="1"/>
          <p:nvPr/>
        </p:nvSpPr>
        <p:spPr>
          <a:xfrm>
            <a:off x="7328647" y="2111623"/>
            <a:ext cx="1815353" cy="307777"/>
          </a:xfrm>
          <a:prstGeom prst="rect">
            <a:avLst/>
          </a:prstGeom>
          <a:noFill/>
        </p:spPr>
        <p:txBody>
          <a:bodyPr wrap="square" rtlCol="0">
            <a:spAutoFit/>
          </a:bodyPr>
          <a:lstStyle/>
          <a:p>
            <a:r>
              <a:rPr kumimoji="1" lang="en-US" altLang="ja-JP" dirty="0">
                <a:solidFill>
                  <a:schemeClr val="tx1"/>
                </a:solidFill>
              </a:rPr>
              <a:t>(*‘ω’*)</a:t>
            </a:r>
            <a:r>
              <a:rPr kumimoji="1" lang="ja-JP" altLang="en-US" dirty="0">
                <a:solidFill>
                  <a:schemeClr val="tx1"/>
                </a:solidFill>
              </a:rPr>
              <a:t>らくだね</a:t>
            </a:r>
          </a:p>
        </p:txBody>
      </p:sp>
    </p:spTree>
    <p:extLst>
      <p:ext uri="{BB962C8B-B14F-4D97-AF65-F5344CB8AC3E}">
        <p14:creationId xmlns:p14="http://schemas.microsoft.com/office/powerpoint/2010/main" val="36577953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28AADD17-DA43-4585-B998-7CDE68FDF9B4}"/>
              </a:ext>
            </a:extLst>
          </p:cNvPr>
          <p:cNvPicPr>
            <a:picLocks noChangeAspect="1"/>
          </p:cNvPicPr>
          <p:nvPr/>
        </p:nvPicPr>
        <p:blipFill>
          <a:blip r:embed="rId2"/>
          <a:stretch>
            <a:fillRect/>
          </a:stretch>
        </p:blipFill>
        <p:spPr>
          <a:xfrm>
            <a:off x="0" y="0"/>
            <a:ext cx="9144000" cy="4801456"/>
          </a:xfrm>
          <a:prstGeom prst="rect">
            <a:avLst/>
          </a:prstGeom>
        </p:spPr>
      </p:pic>
      <p:sp>
        <p:nvSpPr>
          <p:cNvPr id="7" name="テキスト ボックス 6">
            <a:extLst>
              <a:ext uri="{FF2B5EF4-FFF2-40B4-BE49-F238E27FC236}">
                <a16:creationId xmlns:a16="http://schemas.microsoft.com/office/drawing/2014/main" id="{0E2B231E-43FD-49C7-8C7A-DDC415658224}"/>
              </a:ext>
            </a:extLst>
          </p:cNvPr>
          <p:cNvSpPr txBox="1"/>
          <p:nvPr/>
        </p:nvSpPr>
        <p:spPr>
          <a:xfrm>
            <a:off x="3872753" y="1660712"/>
            <a:ext cx="4410635" cy="307777"/>
          </a:xfrm>
          <a:prstGeom prst="rect">
            <a:avLst/>
          </a:prstGeom>
          <a:noFill/>
        </p:spPr>
        <p:txBody>
          <a:bodyPr wrap="square" rtlCol="0">
            <a:spAutoFit/>
          </a:bodyPr>
          <a:lstStyle/>
          <a:p>
            <a:r>
              <a:rPr kumimoji="1" lang="ja-JP" altLang="en-US" dirty="0">
                <a:solidFill>
                  <a:schemeClr val="tx1"/>
                </a:solidFill>
              </a:rPr>
              <a:t>ここまでやるとこんな感じ</a:t>
            </a:r>
            <a:r>
              <a:rPr kumimoji="1" lang="en-US" altLang="ja-JP" dirty="0">
                <a:solidFill>
                  <a:schemeClr val="tx1"/>
                </a:solidFill>
              </a:rPr>
              <a:t>(*’ω’*)</a:t>
            </a:r>
            <a:endParaRPr kumimoji="1" lang="ja-JP" altLang="en-US" dirty="0">
              <a:solidFill>
                <a:schemeClr val="tx1"/>
              </a:solidFill>
            </a:endParaRPr>
          </a:p>
        </p:txBody>
      </p:sp>
    </p:spTree>
    <p:extLst>
      <p:ext uri="{BB962C8B-B14F-4D97-AF65-F5344CB8AC3E}">
        <p14:creationId xmlns:p14="http://schemas.microsoft.com/office/powerpoint/2010/main" val="19440682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88ACF88-4B93-4C3A-B947-3BDDE7FF8344}"/>
              </a:ext>
            </a:extLst>
          </p:cNvPr>
          <p:cNvSpPr txBox="1"/>
          <p:nvPr/>
        </p:nvSpPr>
        <p:spPr>
          <a:xfrm>
            <a:off x="275665" y="248770"/>
            <a:ext cx="3126442" cy="923330"/>
          </a:xfrm>
          <a:prstGeom prst="rect">
            <a:avLst/>
          </a:prstGeom>
          <a:noFill/>
        </p:spPr>
        <p:txBody>
          <a:bodyPr wrap="square" rtlCol="0">
            <a:spAutoFit/>
          </a:bodyPr>
          <a:lstStyle/>
          <a:p>
            <a:r>
              <a:rPr kumimoji="1" lang="ja-JP" altLang="en-US" sz="1800" b="1" dirty="0">
                <a:solidFill>
                  <a:schemeClr val="tx1"/>
                </a:solidFill>
              </a:rPr>
              <a:t>上も同じように</a:t>
            </a:r>
            <a:r>
              <a:rPr kumimoji="1" lang="en-US" altLang="ja-JP" sz="1800" b="1" dirty="0">
                <a:solidFill>
                  <a:schemeClr val="tx1"/>
                </a:solidFill>
              </a:rPr>
              <a:t>Cube</a:t>
            </a:r>
          </a:p>
          <a:p>
            <a:r>
              <a:rPr kumimoji="1" lang="ja-JP" altLang="en-US" sz="1800" b="1" dirty="0">
                <a:solidFill>
                  <a:schemeClr val="tx1"/>
                </a:solidFill>
              </a:rPr>
              <a:t>オブジェクトを</a:t>
            </a:r>
            <a:endParaRPr kumimoji="1" lang="en-US" altLang="ja-JP" sz="1800" b="1" dirty="0">
              <a:solidFill>
                <a:schemeClr val="tx1"/>
              </a:solidFill>
            </a:endParaRPr>
          </a:p>
          <a:p>
            <a:r>
              <a:rPr kumimoji="1" lang="ja-JP" altLang="en-US" sz="1800" b="1" dirty="0">
                <a:solidFill>
                  <a:schemeClr val="tx1"/>
                </a:solidFill>
              </a:rPr>
              <a:t>選択して上の壁を作ります。</a:t>
            </a:r>
          </a:p>
        </p:txBody>
      </p:sp>
      <p:pic>
        <p:nvPicPr>
          <p:cNvPr id="4" name="図 3">
            <a:extLst>
              <a:ext uri="{FF2B5EF4-FFF2-40B4-BE49-F238E27FC236}">
                <a16:creationId xmlns:a16="http://schemas.microsoft.com/office/drawing/2014/main" id="{D99E2835-206B-479C-B4C3-D341C6C14CB6}"/>
              </a:ext>
            </a:extLst>
          </p:cNvPr>
          <p:cNvPicPr>
            <a:picLocks noChangeAspect="1"/>
          </p:cNvPicPr>
          <p:nvPr/>
        </p:nvPicPr>
        <p:blipFill>
          <a:blip r:embed="rId2"/>
          <a:stretch>
            <a:fillRect/>
          </a:stretch>
        </p:blipFill>
        <p:spPr>
          <a:xfrm>
            <a:off x="2218764" y="1117268"/>
            <a:ext cx="6925235" cy="3905207"/>
          </a:xfrm>
          <a:prstGeom prst="rect">
            <a:avLst/>
          </a:prstGeom>
        </p:spPr>
      </p:pic>
      <p:sp>
        <p:nvSpPr>
          <p:cNvPr id="5" name="テキスト ボックス 4">
            <a:extLst>
              <a:ext uri="{FF2B5EF4-FFF2-40B4-BE49-F238E27FC236}">
                <a16:creationId xmlns:a16="http://schemas.microsoft.com/office/drawing/2014/main" id="{4BDB5444-8421-4A0F-A499-F24FF19B4365}"/>
              </a:ext>
            </a:extLst>
          </p:cNvPr>
          <p:cNvSpPr txBox="1"/>
          <p:nvPr/>
        </p:nvSpPr>
        <p:spPr>
          <a:xfrm>
            <a:off x="329453" y="1986810"/>
            <a:ext cx="2299447" cy="954107"/>
          </a:xfrm>
          <a:prstGeom prst="rect">
            <a:avLst/>
          </a:prstGeom>
          <a:noFill/>
        </p:spPr>
        <p:txBody>
          <a:bodyPr wrap="square" rtlCol="0">
            <a:spAutoFit/>
          </a:bodyPr>
          <a:lstStyle/>
          <a:p>
            <a:r>
              <a:rPr kumimoji="1" lang="ja-JP" altLang="en-US" b="1" dirty="0">
                <a:solidFill>
                  <a:schemeClr val="tx1"/>
                </a:solidFill>
              </a:rPr>
              <a:t>これで箱ができました</a:t>
            </a:r>
            <a:endParaRPr kumimoji="1" lang="en-US" altLang="ja-JP" b="1" dirty="0">
              <a:solidFill>
                <a:schemeClr val="tx1"/>
              </a:solidFill>
            </a:endParaRPr>
          </a:p>
          <a:p>
            <a:r>
              <a:rPr kumimoji="1" lang="ja-JP" altLang="en-US" b="1" dirty="0">
                <a:solidFill>
                  <a:schemeClr val="tx1"/>
                </a:solidFill>
              </a:rPr>
              <a:t>やったね！イェイ！</a:t>
            </a:r>
            <a:endParaRPr kumimoji="1" lang="en-US" altLang="ja-JP" b="1" dirty="0">
              <a:solidFill>
                <a:schemeClr val="tx1"/>
              </a:solidFill>
            </a:endParaRPr>
          </a:p>
          <a:p>
            <a:r>
              <a:rPr kumimoji="1" lang="en-US" altLang="ja-JP" b="1" dirty="0">
                <a:solidFill>
                  <a:schemeClr val="tx1"/>
                </a:solidFill>
              </a:rPr>
              <a:t>(‘ω’)</a:t>
            </a:r>
            <a:r>
              <a:rPr kumimoji="1" lang="ja-JP" altLang="en-US" b="1" dirty="0">
                <a:solidFill>
                  <a:schemeClr val="tx1"/>
                </a:solidFill>
              </a:rPr>
              <a:t>ノ</a:t>
            </a:r>
            <a:endParaRPr kumimoji="1" lang="en-US" altLang="ja-JP" b="1" dirty="0">
              <a:solidFill>
                <a:schemeClr val="tx1"/>
              </a:solidFill>
            </a:endParaRPr>
          </a:p>
          <a:p>
            <a:endParaRPr kumimoji="1" lang="ja-JP" altLang="en-US" dirty="0"/>
          </a:p>
        </p:txBody>
      </p:sp>
    </p:spTree>
    <p:extLst>
      <p:ext uri="{BB962C8B-B14F-4D97-AF65-F5344CB8AC3E}">
        <p14:creationId xmlns:p14="http://schemas.microsoft.com/office/powerpoint/2010/main" val="3658866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E0616A22-58D7-484C-A704-C30CAC553750}"/>
              </a:ext>
            </a:extLst>
          </p:cNvPr>
          <p:cNvPicPr>
            <a:picLocks noChangeAspect="1"/>
          </p:cNvPicPr>
          <p:nvPr/>
        </p:nvPicPr>
        <p:blipFill>
          <a:blip r:embed="rId3"/>
          <a:stretch>
            <a:fillRect/>
          </a:stretch>
        </p:blipFill>
        <p:spPr>
          <a:xfrm>
            <a:off x="-60513" y="-78673"/>
            <a:ext cx="9231675" cy="5040637"/>
          </a:xfrm>
          <a:prstGeom prst="rect">
            <a:avLst/>
          </a:prstGeom>
        </p:spPr>
      </p:pic>
      <p:sp>
        <p:nvSpPr>
          <p:cNvPr id="8" name="テキスト ボックス 7">
            <a:extLst>
              <a:ext uri="{FF2B5EF4-FFF2-40B4-BE49-F238E27FC236}">
                <a16:creationId xmlns:a16="http://schemas.microsoft.com/office/drawing/2014/main" id="{DA0A31CE-053D-49C5-B42F-DCECC5A54A6A}"/>
              </a:ext>
            </a:extLst>
          </p:cNvPr>
          <p:cNvSpPr txBox="1"/>
          <p:nvPr/>
        </p:nvSpPr>
        <p:spPr>
          <a:xfrm>
            <a:off x="0" y="1250577"/>
            <a:ext cx="3623982" cy="1631216"/>
          </a:xfrm>
          <a:prstGeom prst="rect">
            <a:avLst/>
          </a:prstGeom>
          <a:noFill/>
        </p:spPr>
        <p:txBody>
          <a:bodyPr wrap="square" rtlCol="0">
            <a:spAutoFit/>
          </a:bodyPr>
          <a:lstStyle/>
          <a:p>
            <a:r>
              <a:rPr kumimoji="1" lang="ja-JP" altLang="en-US" sz="2000" b="1" dirty="0">
                <a:solidFill>
                  <a:schemeClr val="tx1"/>
                </a:solidFill>
              </a:rPr>
              <a:t>ピンボールの発射される場所も </a:t>
            </a:r>
            <a:r>
              <a:rPr kumimoji="1" lang="en-US" altLang="ja-JP" sz="2000" b="1" dirty="0">
                <a:solidFill>
                  <a:schemeClr val="tx1"/>
                </a:solidFill>
              </a:rPr>
              <a:t>Cube</a:t>
            </a:r>
            <a:r>
              <a:rPr kumimoji="1" lang="ja-JP" altLang="en-US" sz="2000" b="1" dirty="0">
                <a:solidFill>
                  <a:schemeClr val="tx1"/>
                </a:solidFill>
              </a:rPr>
              <a:t>からオブジェクトを作成して、</a:t>
            </a:r>
            <a:r>
              <a:rPr kumimoji="1" lang="en-US" altLang="ja-JP" sz="2000" b="1" dirty="0">
                <a:solidFill>
                  <a:schemeClr val="tx1"/>
                </a:solidFill>
              </a:rPr>
              <a:t>Scale</a:t>
            </a:r>
            <a:r>
              <a:rPr kumimoji="1" lang="ja-JP" altLang="en-US" sz="2000" b="1" dirty="0">
                <a:solidFill>
                  <a:schemeClr val="tx1"/>
                </a:solidFill>
              </a:rPr>
              <a:t>の</a:t>
            </a:r>
            <a:r>
              <a:rPr kumimoji="1" lang="en-US" altLang="ja-JP" sz="2000" b="1" dirty="0">
                <a:solidFill>
                  <a:schemeClr val="tx1"/>
                </a:solidFill>
              </a:rPr>
              <a:t>X</a:t>
            </a:r>
            <a:r>
              <a:rPr kumimoji="1" lang="ja-JP" altLang="en-US" sz="2000" b="1" dirty="0">
                <a:solidFill>
                  <a:schemeClr val="tx1"/>
                </a:solidFill>
              </a:rPr>
              <a:t>を伸ばして、</a:t>
            </a:r>
            <a:r>
              <a:rPr kumimoji="1" lang="en-US" altLang="ja-JP" sz="2000" b="1" dirty="0">
                <a:solidFill>
                  <a:schemeClr val="tx1"/>
                </a:solidFill>
              </a:rPr>
              <a:t>Z</a:t>
            </a:r>
            <a:r>
              <a:rPr kumimoji="1" lang="ja-JP" altLang="en-US" sz="2000" b="1" dirty="0">
                <a:solidFill>
                  <a:schemeClr val="tx1"/>
                </a:solidFill>
              </a:rPr>
              <a:t>軸の</a:t>
            </a:r>
            <a:r>
              <a:rPr kumimoji="1" lang="en-US" altLang="ja-JP" sz="2000" b="1" dirty="0">
                <a:solidFill>
                  <a:schemeClr val="tx1"/>
                </a:solidFill>
              </a:rPr>
              <a:t>Scale</a:t>
            </a:r>
            <a:r>
              <a:rPr kumimoji="1" lang="ja-JP" altLang="en-US" sz="2000" b="1" dirty="0">
                <a:solidFill>
                  <a:schemeClr val="tx1"/>
                </a:solidFill>
              </a:rPr>
              <a:t>を横に伸ばしてください</a:t>
            </a:r>
          </a:p>
        </p:txBody>
      </p:sp>
    </p:spTree>
    <p:extLst>
      <p:ext uri="{BB962C8B-B14F-4D97-AF65-F5344CB8AC3E}">
        <p14:creationId xmlns:p14="http://schemas.microsoft.com/office/powerpoint/2010/main" val="12967919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D8F2208-EA53-41AF-89A8-EE680949EDA4}"/>
              </a:ext>
            </a:extLst>
          </p:cNvPr>
          <p:cNvSpPr txBox="1"/>
          <p:nvPr/>
        </p:nvSpPr>
        <p:spPr>
          <a:xfrm>
            <a:off x="0" y="4108077"/>
            <a:ext cx="8935570" cy="923330"/>
          </a:xfrm>
          <a:prstGeom prst="rect">
            <a:avLst/>
          </a:prstGeom>
          <a:noFill/>
        </p:spPr>
        <p:txBody>
          <a:bodyPr wrap="square" rtlCol="0">
            <a:spAutoFit/>
          </a:bodyPr>
          <a:lstStyle/>
          <a:p>
            <a:r>
              <a:rPr kumimoji="1" lang="ja-JP" alt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フリッパーを作る</a:t>
            </a:r>
          </a:p>
        </p:txBody>
      </p:sp>
    </p:spTree>
    <p:extLst>
      <p:ext uri="{BB962C8B-B14F-4D97-AF65-F5344CB8AC3E}">
        <p14:creationId xmlns:p14="http://schemas.microsoft.com/office/powerpoint/2010/main" val="632330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Unityでどんなことができるか</a:t>
            </a:r>
            <a:endParaRPr dirty="0"/>
          </a:p>
        </p:txBody>
      </p:sp>
      <p:sp>
        <p:nvSpPr>
          <p:cNvPr id="81" name="Google Shape;81;p15"/>
          <p:cNvSpPr txBox="1">
            <a:spLocks noGrp="1"/>
          </p:cNvSpPr>
          <p:nvPr>
            <p:ph type="body" idx="1"/>
          </p:nvPr>
        </p:nvSpPr>
        <p:spPr>
          <a:xfrm>
            <a:off x="311700" y="1287175"/>
            <a:ext cx="8520600" cy="31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・様々なプラットフォームのゲームを制作できる</a:t>
            </a:r>
            <a:endParaRPr dirty="0"/>
          </a:p>
          <a:p>
            <a:pPr marL="0" lvl="0" indent="0" algn="l" rtl="0">
              <a:spcBef>
                <a:spcPts val="1600"/>
              </a:spcBef>
              <a:spcAft>
                <a:spcPts val="0"/>
              </a:spcAft>
              <a:buNone/>
            </a:pPr>
            <a:r>
              <a:rPr lang="ja"/>
              <a:t>・アニメーションも作れる！</a:t>
            </a:r>
            <a:endParaRPr dirty="0"/>
          </a:p>
          <a:p>
            <a:pPr marL="0" lvl="0" indent="0" algn="l" rtl="0">
              <a:spcBef>
                <a:spcPts val="1600"/>
              </a:spcBef>
              <a:spcAft>
                <a:spcPts val="1600"/>
              </a:spcAft>
              <a:buNone/>
            </a:pPr>
            <a:r>
              <a:rPr lang="ja"/>
              <a:t>・VRCHAT</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F803F70-0C7D-469C-965C-4290BC4DEBD0}"/>
              </a:ext>
            </a:extLst>
          </p:cNvPr>
          <p:cNvPicPr>
            <a:picLocks noChangeAspect="1"/>
          </p:cNvPicPr>
          <p:nvPr/>
        </p:nvPicPr>
        <p:blipFill>
          <a:blip r:embed="rId2"/>
          <a:stretch>
            <a:fillRect/>
          </a:stretch>
        </p:blipFill>
        <p:spPr>
          <a:xfrm>
            <a:off x="-60512" y="12541"/>
            <a:ext cx="9204512" cy="5130959"/>
          </a:xfrm>
          <a:prstGeom prst="rect">
            <a:avLst/>
          </a:prstGeom>
        </p:spPr>
      </p:pic>
      <p:sp>
        <p:nvSpPr>
          <p:cNvPr id="6" name="テキスト ボックス 5">
            <a:extLst>
              <a:ext uri="{FF2B5EF4-FFF2-40B4-BE49-F238E27FC236}">
                <a16:creationId xmlns:a16="http://schemas.microsoft.com/office/drawing/2014/main" id="{37812177-80B6-43ED-81FB-D4077D190EF6}"/>
              </a:ext>
            </a:extLst>
          </p:cNvPr>
          <p:cNvSpPr txBox="1"/>
          <p:nvPr/>
        </p:nvSpPr>
        <p:spPr>
          <a:xfrm>
            <a:off x="4572000" y="3435724"/>
            <a:ext cx="4182035" cy="116955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ja-JP" altLang="en-US" dirty="0">
                <a:ln w="0"/>
                <a:solidFill>
                  <a:schemeClr val="tx1"/>
                </a:solidFill>
                <a:effectLst>
                  <a:outerShdw blurRad="50800" dist="38100" dir="2700000" algn="tl" rotWithShape="0">
                    <a:prstClr val="black">
                      <a:alpha val="40000"/>
                    </a:prstClr>
                  </a:outerShdw>
                </a:effectLst>
              </a:rPr>
              <a:t>今度はピンボール　の弾く部分</a:t>
            </a:r>
            <a:endParaRPr kumimoji="1" lang="en-US" altLang="ja-JP" dirty="0">
              <a:ln w="0"/>
              <a:solidFill>
                <a:schemeClr val="tx1"/>
              </a:solidFill>
              <a:effectLst>
                <a:outerShdw blurRad="50800" dist="38100" dir="2700000" algn="tl" rotWithShape="0">
                  <a:prstClr val="black">
                    <a:alpha val="40000"/>
                  </a:prstClr>
                </a:outerShdw>
              </a:effectLst>
            </a:endParaRPr>
          </a:p>
          <a:p>
            <a:r>
              <a:rPr kumimoji="1" lang="ja-JP" altLang="en-US" dirty="0">
                <a:ln w="0"/>
                <a:solidFill>
                  <a:schemeClr val="tx1"/>
                </a:solidFill>
                <a:effectLst>
                  <a:outerShdw blurRad="50800" dist="38100" dir="2700000" algn="tl" rotWithShape="0">
                    <a:prstClr val="black">
                      <a:alpha val="40000"/>
                    </a:prstClr>
                  </a:outerShdw>
                </a:effectLst>
              </a:rPr>
              <a:t>フリッパーを作っていきます。</a:t>
            </a:r>
            <a:endParaRPr kumimoji="1" lang="en-US" altLang="ja-JP" dirty="0">
              <a:ln w="0"/>
              <a:solidFill>
                <a:schemeClr val="tx1"/>
              </a:solidFill>
              <a:effectLst>
                <a:outerShdw blurRad="50800" dist="38100" dir="2700000" algn="tl" rotWithShape="0">
                  <a:prstClr val="black">
                    <a:alpha val="40000"/>
                  </a:prstClr>
                </a:outerShdw>
              </a:effectLst>
            </a:endParaRPr>
          </a:p>
          <a:p>
            <a:r>
              <a:rPr kumimoji="1" lang="en-US" altLang="ja-JP" dirty="0" err="1">
                <a:ln w="0"/>
                <a:solidFill>
                  <a:schemeClr val="tx1"/>
                </a:solidFill>
                <a:effectLst>
                  <a:outerShdw blurRad="50800" dist="38100" dir="2700000" algn="tl" rotWithShape="0">
                    <a:prstClr val="black">
                      <a:alpha val="40000"/>
                    </a:prstClr>
                  </a:outerShdw>
                </a:effectLst>
              </a:rPr>
              <a:t>GameObject</a:t>
            </a:r>
            <a:r>
              <a:rPr kumimoji="1" lang="ja-JP" altLang="en-US" dirty="0">
                <a:ln w="0"/>
                <a:solidFill>
                  <a:schemeClr val="tx1"/>
                </a:solidFill>
                <a:effectLst>
                  <a:outerShdw blurRad="50800" dist="38100" dir="2700000" algn="tl" rotWithShape="0">
                    <a:prstClr val="black">
                      <a:alpha val="40000"/>
                    </a:prstClr>
                  </a:outerShdw>
                </a:effectLst>
              </a:rPr>
              <a:t>から＞</a:t>
            </a:r>
            <a:r>
              <a:rPr kumimoji="1" lang="en-US" altLang="ja-JP" dirty="0">
                <a:ln w="0"/>
                <a:solidFill>
                  <a:schemeClr val="tx1"/>
                </a:solidFill>
                <a:effectLst>
                  <a:outerShdw blurRad="50800" dist="38100" dir="2700000" algn="tl" rotWithShape="0">
                    <a:prstClr val="black">
                      <a:alpha val="40000"/>
                    </a:prstClr>
                  </a:outerShdw>
                </a:effectLst>
              </a:rPr>
              <a:t>3D</a:t>
            </a:r>
            <a:r>
              <a:rPr kumimoji="1" lang="ja-JP" altLang="en-US" dirty="0">
                <a:ln w="0"/>
                <a:solidFill>
                  <a:schemeClr val="tx1"/>
                </a:solidFill>
                <a:effectLst>
                  <a:outerShdw blurRad="50800" dist="38100" dir="2700000" algn="tl" rotWithShape="0">
                    <a:prstClr val="black">
                      <a:alpha val="40000"/>
                    </a:prstClr>
                  </a:outerShdw>
                </a:effectLst>
              </a:rPr>
              <a:t>オブジェクト＞</a:t>
            </a:r>
            <a:r>
              <a:rPr kumimoji="1" lang="en-US" altLang="ja-JP" dirty="0">
                <a:ln w="0"/>
                <a:solidFill>
                  <a:schemeClr val="tx1"/>
                </a:solidFill>
                <a:effectLst>
                  <a:outerShdw blurRad="50800" dist="38100" dir="2700000" algn="tl" rotWithShape="0">
                    <a:prstClr val="black">
                      <a:alpha val="40000"/>
                    </a:prstClr>
                  </a:outerShdw>
                </a:effectLst>
              </a:rPr>
              <a:t>Capsule</a:t>
            </a:r>
            <a:r>
              <a:rPr kumimoji="1" lang="ja-JP" altLang="en-US" dirty="0">
                <a:ln w="0"/>
                <a:solidFill>
                  <a:schemeClr val="tx1"/>
                </a:solidFill>
                <a:effectLst>
                  <a:outerShdw blurRad="50800" dist="38100" dir="2700000" algn="tl" rotWithShape="0">
                    <a:prstClr val="black">
                      <a:alpha val="40000"/>
                    </a:prstClr>
                  </a:outerShdw>
                </a:effectLst>
              </a:rPr>
              <a:t>を</a:t>
            </a:r>
            <a:endParaRPr kumimoji="1" lang="en-US" altLang="ja-JP" dirty="0">
              <a:ln w="0"/>
              <a:solidFill>
                <a:schemeClr val="tx1"/>
              </a:solidFill>
              <a:effectLst>
                <a:outerShdw blurRad="50800" dist="38100" dir="2700000" algn="tl" rotWithShape="0">
                  <a:prstClr val="black">
                    <a:alpha val="40000"/>
                  </a:prstClr>
                </a:outerShdw>
              </a:effectLst>
            </a:endParaRPr>
          </a:p>
          <a:p>
            <a:r>
              <a:rPr kumimoji="1" lang="ja-JP" altLang="en-US" dirty="0">
                <a:ln w="0"/>
                <a:solidFill>
                  <a:schemeClr val="tx1"/>
                </a:solidFill>
                <a:effectLst>
                  <a:outerShdw blurRad="50800" dist="38100" dir="2700000" algn="tl" rotWithShape="0">
                    <a:prstClr val="black">
                      <a:alpha val="40000"/>
                    </a:prstClr>
                  </a:outerShdw>
                </a:effectLst>
              </a:rPr>
              <a:t>選択します</a:t>
            </a:r>
            <a:endParaRPr kumimoji="1" lang="en-US" altLang="ja-JP" dirty="0">
              <a:ln w="0"/>
              <a:solidFill>
                <a:schemeClr val="tx1"/>
              </a:solidFill>
              <a:effectLst>
                <a:outerShdw blurRad="50800" dist="38100" dir="2700000" algn="tl" rotWithShape="0">
                  <a:prstClr val="black">
                    <a:alpha val="40000"/>
                  </a:prstClr>
                </a:outerShdw>
              </a:effectLst>
            </a:endParaRPr>
          </a:p>
          <a:p>
            <a:endParaRPr kumimoji="1" lang="ja-JP" altLang="en-US" dirty="0"/>
          </a:p>
        </p:txBody>
      </p:sp>
    </p:spTree>
    <p:extLst>
      <p:ext uri="{BB962C8B-B14F-4D97-AF65-F5344CB8AC3E}">
        <p14:creationId xmlns:p14="http://schemas.microsoft.com/office/powerpoint/2010/main" val="5575774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4E065A69-B755-4EA3-87CF-27145DA11E9E}"/>
              </a:ext>
            </a:extLst>
          </p:cNvPr>
          <p:cNvPicPr>
            <a:picLocks noChangeAspect="1"/>
          </p:cNvPicPr>
          <p:nvPr/>
        </p:nvPicPr>
        <p:blipFill>
          <a:blip r:embed="rId2"/>
          <a:stretch>
            <a:fillRect/>
          </a:stretch>
        </p:blipFill>
        <p:spPr>
          <a:xfrm>
            <a:off x="0" y="0"/>
            <a:ext cx="9257296" cy="5155290"/>
          </a:xfrm>
          <a:prstGeom prst="rect">
            <a:avLst/>
          </a:prstGeom>
        </p:spPr>
      </p:pic>
      <p:sp>
        <p:nvSpPr>
          <p:cNvPr id="6" name="テキスト ボックス 5">
            <a:extLst>
              <a:ext uri="{FF2B5EF4-FFF2-40B4-BE49-F238E27FC236}">
                <a16:creationId xmlns:a16="http://schemas.microsoft.com/office/drawing/2014/main" id="{6F71F326-4960-4A7A-9CCD-F3A1B3741B67}"/>
              </a:ext>
            </a:extLst>
          </p:cNvPr>
          <p:cNvSpPr txBox="1"/>
          <p:nvPr/>
        </p:nvSpPr>
        <p:spPr>
          <a:xfrm>
            <a:off x="2991970" y="3352637"/>
            <a:ext cx="5244353" cy="707886"/>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en-US" altLang="ja-JP" sz="2000" b="1" dirty="0" err="1">
                <a:solidFill>
                  <a:schemeClr val="tx1"/>
                </a:solidFill>
              </a:rPr>
              <a:t>ResetPosition</a:t>
            </a:r>
            <a:r>
              <a:rPr kumimoji="1" lang="ja-JP" altLang="en-US" sz="2000" b="1" dirty="0">
                <a:solidFill>
                  <a:schemeClr val="tx1"/>
                </a:solidFill>
              </a:rPr>
              <a:t>を選択した後適当な位置に</a:t>
            </a:r>
            <a:endParaRPr kumimoji="1" lang="en-US" altLang="ja-JP" sz="2000" b="1" dirty="0">
              <a:solidFill>
                <a:schemeClr val="tx1"/>
              </a:solidFill>
            </a:endParaRPr>
          </a:p>
          <a:p>
            <a:r>
              <a:rPr kumimoji="1" lang="ja-JP" altLang="en-US" sz="2000" b="1" dirty="0">
                <a:solidFill>
                  <a:schemeClr val="tx1"/>
                </a:solidFill>
              </a:rPr>
              <a:t>配置してください</a:t>
            </a:r>
          </a:p>
        </p:txBody>
      </p:sp>
    </p:spTree>
    <p:extLst>
      <p:ext uri="{BB962C8B-B14F-4D97-AF65-F5344CB8AC3E}">
        <p14:creationId xmlns:p14="http://schemas.microsoft.com/office/powerpoint/2010/main" val="6548374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B6A4C6C2-CB35-4FFD-8B2A-669A8CBA3FD3}"/>
              </a:ext>
            </a:extLst>
          </p:cNvPr>
          <p:cNvPicPr>
            <a:picLocks noChangeAspect="1"/>
          </p:cNvPicPr>
          <p:nvPr/>
        </p:nvPicPr>
        <p:blipFill>
          <a:blip r:embed="rId2"/>
          <a:stretch>
            <a:fillRect/>
          </a:stretch>
        </p:blipFill>
        <p:spPr>
          <a:xfrm>
            <a:off x="16669" y="0"/>
            <a:ext cx="9110662" cy="5143500"/>
          </a:xfrm>
          <a:prstGeom prst="rect">
            <a:avLst/>
          </a:prstGeom>
        </p:spPr>
      </p:pic>
      <p:sp>
        <p:nvSpPr>
          <p:cNvPr id="7" name="テキスト ボックス 6">
            <a:extLst>
              <a:ext uri="{FF2B5EF4-FFF2-40B4-BE49-F238E27FC236}">
                <a16:creationId xmlns:a16="http://schemas.microsoft.com/office/drawing/2014/main" id="{7F622BAD-7999-44C2-89AD-CB06CE9F52C4}"/>
              </a:ext>
            </a:extLst>
          </p:cNvPr>
          <p:cNvSpPr txBox="1"/>
          <p:nvPr/>
        </p:nvSpPr>
        <p:spPr>
          <a:xfrm>
            <a:off x="4572000" y="3002056"/>
            <a:ext cx="4296335" cy="203132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en-US" altLang="ja-JP" dirty="0">
                <a:solidFill>
                  <a:schemeClr val="tx1"/>
                </a:solidFill>
              </a:rPr>
              <a:t>Capsule</a:t>
            </a:r>
            <a:r>
              <a:rPr kumimoji="1" lang="ja-JP" altLang="en-US" dirty="0">
                <a:solidFill>
                  <a:schemeClr val="tx1"/>
                </a:solidFill>
              </a:rPr>
              <a:t>を適当な位置に配置したら</a:t>
            </a:r>
            <a:endParaRPr kumimoji="1" lang="en-US" altLang="ja-JP" dirty="0">
              <a:solidFill>
                <a:schemeClr val="tx1"/>
              </a:solidFill>
            </a:endParaRPr>
          </a:p>
          <a:p>
            <a:r>
              <a:rPr kumimoji="1" lang="en-US" altLang="ja-JP" dirty="0">
                <a:solidFill>
                  <a:schemeClr val="tx1"/>
                </a:solidFill>
              </a:rPr>
              <a:t>Rotation</a:t>
            </a:r>
            <a:r>
              <a:rPr kumimoji="1" lang="ja-JP" altLang="en-US" dirty="0">
                <a:solidFill>
                  <a:schemeClr val="tx1"/>
                </a:solidFill>
              </a:rPr>
              <a:t>で</a:t>
            </a:r>
            <a:r>
              <a:rPr kumimoji="1" lang="en-US" altLang="ja-JP" dirty="0">
                <a:solidFill>
                  <a:schemeClr val="tx1"/>
                </a:solidFill>
              </a:rPr>
              <a:t>X</a:t>
            </a:r>
            <a:r>
              <a:rPr kumimoji="1" lang="ja-JP" altLang="en-US" dirty="0">
                <a:solidFill>
                  <a:schemeClr val="tx1"/>
                </a:solidFill>
              </a:rPr>
              <a:t>と</a:t>
            </a:r>
            <a:r>
              <a:rPr kumimoji="1" lang="en-US" altLang="ja-JP" dirty="0">
                <a:solidFill>
                  <a:schemeClr val="tx1"/>
                </a:solidFill>
              </a:rPr>
              <a:t>Y</a:t>
            </a:r>
            <a:r>
              <a:rPr kumimoji="1" lang="ja-JP" altLang="en-US" dirty="0">
                <a:solidFill>
                  <a:schemeClr val="tx1"/>
                </a:solidFill>
              </a:rPr>
              <a:t>を適当な角度に回転させます</a:t>
            </a:r>
            <a:endParaRPr kumimoji="1" lang="en-US" altLang="ja-JP" dirty="0">
              <a:solidFill>
                <a:schemeClr val="tx1"/>
              </a:solidFill>
            </a:endParaRPr>
          </a:p>
          <a:p>
            <a:endParaRPr kumimoji="1" lang="en-US" altLang="ja-JP" dirty="0">
              <a:solidFill>
                <a:schemeClr val="tx1"/>
              </a:solidFill>
            </a:endParaRPr>
          </a:p>
          <a:p>
            <a:r>
              <a:rPr kumimoji="1" lang="ja-JP" altLang="en-US" dirty="0">
                <a:solidFill>
                  <a:schemeClr val="tx1"/>
                </a:solidFill>
              </a:rPr>
              <a:t>そして</a:t>
            </a:r>
            <a:r>
              <a:rPr kumimoji="1" lang="en-US" altLang="ja-JP" dirty="0">
                <a:solidFill>
                  <a:schemeClr val="tx1"/>
                </a:solidFill>
              </a:rPr>
              <a:t>scale</a:t>
            </a:r>
            <a:r>
              <a:rPr kumimoji="1" lang="ja-JP" altLang="en-US" dirty="0">
                <a:solidFill>
                  <a:schemeClr val="tx1"/>
                </a:solidFill>
              </a:rPr>
              <a:t>の大きさを適当な大きさに変更します</a:t>
            </a:r>
            <a:endParaRPr kumimoji="1" lang="en-US" altLang="ja-JP" dirty="0">
              <a:solidFill>
                <a:schemeClr val="tx1"/>
              </a:solidFill>
            </a:endParaRPr>
          </a:p>
          <a:p>
            <a:endParaRPr kumimoji="1" lang="en-US" altLang="ja-JP" dirty="0">
              <a:solidFill>
                <a:schemeClr val="tx1"/>
              </a:solidFill>
            </a:endParaRPr>
          </a:p>
          <a:p>
            <a:r>
              <a:rPr kumimoji="1" lang="ja-JP" altLang="en-US" dirty="0">
                <a:solidFill>
                  <a:schemeClr val="tx1"/>
                </a:solidFill>
              </a:rPr>
              <a:t>そのあと</a:t>
            </a:r>
            <a:r>
              <a:rPr kumimoji="1" lang="en-US" altLang="ja-JP" dirty="0" err="1">
                <a:solidFill>
                  <a:schemeClr val="tx1"/>
                </a:solidFill>
              </a:rPr>
              <a:t>Ctrl+D</a:t>
            </a:r>
            <a:r>
              <a:rPr kumimoji="1" lang="ja-JP" altLang="en-US" dirty="0">
                <a:solidFill>
                  <a:schemeClr val="tx1"/>
                </a:solidFill>
              </a:rPr>
              <a:t>で複製して</a:t>
            </a:r>
            <a:r>
              <a:rPr kumimoji="1" lang="en-US" altLang="ja-JP" dirty="0">
                <a:solidFill>
                  <a:schemeClr val="tx1"/>
                </a:solidFill>
              </a:rPr>
              <a:t>Rotation</a:t>
            </a:r>
            <a:r>
              <a:rPr kumimoji="1" lang="ja-JP" altLang="en-US" dirty="0">
                <a:solidFill>
                  <a:schemeClr val="tx1"/>
                </a:solidFill>
              </a:rPr>
              <a:t>の</a:t>
            </a:r>
            <a:r>
              <a:rPr kumimoji="1" lang="en-US" altLang="ja-JP" dirty="0">
                <a:solidFill>
                  <a:schemeClr val="tx1"/>
                </a:solidFill>
              </a:rPr>
              <a:t>Y</a:t>
            </a:r>
            <a:r>
              <a:rPr kumimoji="1" lang="ja-JP" altLang="en-US" dirty="0">
                <a:solidFill>
                  <a:schemeClr val="tx1"/>
                </a:solidFill>
              </a:rPr>
              <a:t>を</a:t>
            </a:r>
            <a:r>
              <a:rPr kumimoji="1" lang="en-US" altLang="ja-JP" dirty="0">
                <a:solidFill>
                  <a:schemeClr val="tx1"/>
                </a:solidFill>
              </a:rPr>
              <a:t>-</a:t>
            </a:r>
            <a:r>
              <a:rPr kumimoji="1" lang="ja-JP" altLang="en-US" dirty="0">
                <a:solidFill>
                  <a:schemeClr val="tx1"/>
                </a:solidFill>
              </a:rPr>
              <a:t>をつけ足して反対の方向に変更して座標を調整してください。</a:t>
            </a:r>
            <a:endParaRPr kumimoji="1" lang="en-US" altLang="ja-JP" dirty="0">
              <a:solidFill>
                <a:schemeClr val="tx1"/>
              </a:solidFill>
            </a:endParaRPr>
          </a:p>
          <a:p>
            <a:endParaRPr kumimoji="1" lang="en-US" altLang="ja-JP" dirty="0">
              <a:solidFill>
                <a:schemeClr val="tx1"/>
              </a:solidFill>
            </a:endParaRPr>
          </a:p>
          <a:p>
            <a:r>
              <a:rPr kumimoji="1" lang="en-US" altLang="ja-JP" dirty="0">
                <a:solidFill>
                  <a:schemeClr val="tx1"/>
                </a:solidFill>
              </a:rPr>
              <a:t>※</a:t>
            </a:r>
            <a:r>
              <a:rPr kumimoji="1" lang="ja-JP" altLang="en-US" dirty="0">
                <a:solidFill>
                  <a:schemeClr val="tx1"/>
                </a:solidFill>
              </a:rPr>
              <a:t>図の数値はあくまで参考で</a:t>
            </a:r>
          </a:p>
        </p:txBody>
      </p:sp>
    </p:spTree>
    <p:extLst>
      <p:ext uri="{BB962C8B-B14F-4D97-AF65-F5344CB8AC3E}">
        <p14:creationId xmlns:p14="http://schemas.microsoft.com/office/powerpoint/2010/main" val="30994718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519025F-F1DB-43F4-A474-2825844F7CD6}"/>
              </a:ext>
            </a:extLst>
          </p:cNvPr>
          <p:cNvPicPr>
            <a:picLocks noChangeAspect="1"/>
          </p:cNvPicPr>
          <p:nvPr/>
        </p:nvPicPr>
        <p:blipFill>
          <a:blip r:embed="rId2"/>
          <a:stretch>
            <a:fillRect/>
          </a:stretch>
        </p:blipFill>
        <p:spPr>
          <a:xfrm>
            <a:off x="0" y="9525"/>
            <a:ext cx="9144000" cy="5124450"/>
          </a:xfrm>
          <a:prstGeom prst="rect">
            <a:avLst/>
          </a:prstGeom>
        </p:spPr>
      </p:pic>
    </p:spTree>
    <p:extLst>
      <p:ext uri="{BB962C8B-B14F-4D97-AF65-F5344CB8AC3E}">
        <p14:creationId xmlns:p14="http://schemas.microsoft.com/office/powerpoint/2010/main" val="16804419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D8457F-A717-44F3-9932-888BD745735F}"/>
              </a:ext>
            </a:extLst>
          </p:cNvPr>
          <p:cNvSpPr>
            <a:spLocks noGrp="1"/>
          </p:cNvSpPr>
          <p:nvPr>
            <p:ph type="title"/>
          </p:nvPr>
        </p:nvSpPr>
        <p:spPr/>
        <p:txBody>
          <a:bodyPr/>
          <a:lstStyle/>
          <a:p>
            <a:endParaRPr kumimoji="1" lang="ja-JP" altLang="en-US"/>
          </a:p>
        </p:txBody>
      </p:sp>
      <p:sp>
        <p:nvSpPr>
          <p:cNvPr id="3" name="テキスト プレースホルダー 2">
            <a:extLst>
              <a:ext uri="{FF2B5EF4-FFF2-40B4-BE49-F238E27FC236}">
                <a16:creationId xmlns:a16="http://schemas.microsoft.com/office/drawing/2014/main" id="{8DF33EE8-C520-4FB2-B76D-B3B0C7D69CE8}"/>
              </a:ext>
            </a:extLst>
          </p:cNvPr>
          <p:cNvSpPr>
            <a:spLocks noGrp="1"/>
          </p:cNvSpPr>
          <p:nvPr>
            <p:ph type="body" idx="1"/>
          </p:nvPr>
        </p:nvSpPr>
        <p:spPr/>
        <p:txBody>
          <a:bodyPr/>
          <a:lstStyle/>
          <a:p>
            <a:endParaRPr kumimoji="1" lang="ja-JP" altLang="en-US"/>
          </a:p>
        </p:txBody>
      </p:sp>
      <p:pic>
        <p:nvPicPr>
          <p:cNvPr id="7" name="図 6">
            <a:extLst>
              <a:ext uri="{FF2B5EF4-FFF2-40B4-BE49-F238E27FC236}">
                <a16:creationId xmlns:a16="http://schemas.microsoft.com/office/drawing/2014/main" id="{A9E2D9E3-60B3-4132-8581-B818C157AC95}"/>
              </a:ext>
            </a:extLst>
          </p:cNvPr>
          <p:cNvPicPr>
            <a:picLocks noChangeAspect="1"/>
          </p:cNvPicPr>
          <p:nvPr/>
        </p:nvPicPr>
        <p:blipFill>
          <a:blip r:embed="rId2"/>
          <a:stretch>
            <a:fillRect/>
          </a:stretch>
        </p:blipFill>
        <p:spPr>
          <a:xfrm>
            <a:off x="-8560" y="0"/>
            <a:ext cx="9152559" cy="5210735"/>
          </a:xfrm>
          <a:prstGeom prst="rect">
            <a:avLst/>
          </a:prstGeom>
        </p:spPr>
      </p:pic>
      <p:sp>
        <p:nvSpPr>
          <p:cNvPr id="8" name="テキスト ボックス 7">
            <a:extLst>
              <a:ext uri="{FF2B5EF4-FFF2-40B4-BE49-F238E27FC236}">
                <a16:creationId xmlns:a16="http://schemas.microsoft.com/office/drawing/2014/main" id="{1385EBE6-9F20-4061-B857-AF475E5E487A}"/>
              </a:ext>
            </a:extLst>
          </p:cNvPr>
          <p:cNvSpPr txBox="1"/>
          <p:nvPr/>
        </p:nvSpPr>
        <p:spPr>
          <a:xfrm>
            <a:off x="4450976" y="1894881"/>
            <a:ext cx="3126441" cy="116955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ja-JP" altLang="en-US" dirty="0"/>
              <a:t>あとはお好みで</a:t>
            </a:r>
            <a:r>
              <a:rPr kumimoji="1" lang="en-US" altLang="ja-JP" dirty="0"/>
              <a:t>cylinder</a:t>
            </a:r>
            <a:r>
              <a:rPr kumimoji="1" lang="ja-JP" altLang="en-US" dirty="0"/>
              <a:t>を好きな位置に追加してこんな感じにしてみるのも良いでしょうひとまず側完成です！！！やったね！！！！</a:t>
            </a:r>
            <a:endParaRPr kumimoji="1" lang="en-US" altLang="ja-JP" dirty="0"/>
          </a:p>
          <a:p>
            <a:endParaRPr kumimoji="1" lang="ja-JP" altLang="en-US" dirty="0"/>
          </a:p>
        </p:txBody>
      </p:sp>
    </p:spTree>
    <p:extLst>
      <p:ext uri="{BB962C8B-B14F-4D97-AF65-F5344CB8AC3E}">
        <p14:creationId xmlns:p14="http://schemas.microsoft.com/office/powerpoint/2010/main" val="34290549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DA078D69-2853-49DE-97B1-429A593A80CE}"/>
              </a:ext>
            </a:extLst>
          </p:cNvPr>
          <p:cNvSpPr txBox="1"/>
          <p:nvPr/>
        </p:nvSpPr>
        <p:spPr>
          <a:xfrm>
            <a:off x="0" y="4620280"/>
            <a:ext cx="8209429" cy="523220"/>
          </a:xfrm>
          <a:prstGeom prst="rect">
            <a:avLst/>
          </a:prstGeom>
          <a:noFill/>
        </p:spPr>
        <p:txBody>
          <a:bodyPr wrap="square" rtlCol="0">
            <a:spAutoFit/>
          </a:bodyPr>
          <a:lstStyle/>
          <a:p>
            <a:r>
              <a:rPr kumimoji="1" lang="ja-JP" altLang="en-US" dirty="0"/>
              <a:t>マテリアルをつけてみよう</a:t>
            </a:r>
            <a:endParaRPr kumimoji="1" lang="en-US" altLang="ja-JP" dirty="0"/>
          </a:p>
          <a:p>
            <a:endParaRPr kumimoji="1" lang="ja-JP" altLang="en-US" dirty="0"/>
          </a:p>
        </p:txBody>
      </p:sp>
    </p:spTree>
    <p:extLst>
      <p:ext uri="{BB962C8B-B14F-4D97-AF65-F5344CB8AC3E}">
        <p14:creationId xmlns:p14="http://schemas.microsoft.com/office/powerpoint/2010/main" val="913052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6"/>
          <p:cNvSpPr txBox="1"/>
          <p:nvPr/>
        </p:nvSpPr>
        <p:spPr>
          <a:xfrm>
            <a:off x="1094475" y="1520075"/>
            <a:ext cx="68667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sz="3400">
                <a:solidFill>
                  <a:srgbClr val="FFFFFF"/>
                </a:solidFill>
                <a:latin typeface="Lato"/>
                <a:ea typeface="Lato"/>
                <a:cs typeface="Lato"/>
                <a:sym typeface="Lato"/>
              </a:rPr>
              <a:t>とりあえずなにか作ってみよう！</a:t>
            </a:r>
            <a:endParaRPr sz="3400" dirty="0">
              <a:solidFill>
                <a:srgbClr val="FFFFFF"/>
              </a:solidFill>
              <a:latin typeface="Lato"/>
              <a:ea typeface="Lato"/>
              <a:cs typeface="Lato"/>
              <a:sym typeface="Lato"/>
            </a:endParaRPr>
          </a:p>
        </p:txBody>
      </p:sp>
      <p:sp>
        <p:nvSpPr>
          <p:cNvPr id="87" name="Google Shape;87;p16"/>
          <p:cNvSpPr txBox="1"/>
          <p:nvPr/>
        </p:nvSpPr>
        <p:spPr>
          <a:xfrm>
            <a:off x="277500" y="2361075"/>
            <a:ext cx="8866500" cy="677100"/>
          </a:xfrm>
          <a:prstGeom prst="rect">
            <a:avLst/>
          </a:prstGeom>
          <a:noFill/>
          <a:ln>
            <a:noFill/>
          </a:ln>
        </p:spPr>
        <p:txBody>
          <a:bodyPr spcFirstLastPara="1" wrap="square" lIns="91425" tIns="91425" rIns="91425" bIns="91425" anchor="t" anchorCtr="0">
            <a:spAutoFit/>
          </a:bodyPr>
          <a:lstStyle/>
          <a:p>
            <a:pPr marL="914400" lvl="0" indent="0" algn="l" rtl="0">
              <a:spcBef>
                <a:spcPts val="0"/>
              </a:spcBef>
              <a:spcAft>
                <a:spcPts val="0"/>
              </a:spcAft>
              <a:buNone/>
            </a:pPr>
            <a:r>
              <a:rPr lang="ja" sz="3200" b="1">
                <a:solidFill>
                  <a:schemeClr val="dk1"/>
                </a:solidFill>
                <a:latin typeface="Playfair Display"/>
                <a:ea typeface="Playfair Display"/>
                <a:cs typeface="Playfair Display"/>
                <a:sym typeface="Playfair Display"/>
              </a:rPr>
              <a:t>今回作るゲーム！ピンボール！</a:t>
            </a:r>
            <a:endParaRPr sz="3200" b="1" dirty="0">
              <a:solidFill>
                <a:schemeClr val="dk1"/>
              </a:solidFill>
              <a:latin typeface="Playfair Display"/>
              <a:ea typeface="Playfair Display"/>
              <a:cs typeface="Playfair Display"/>
              <a:sym typeface="Playfair Displa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17"/>
          <p:cNvPicPr preferRelativeResize="0"/>
          <p:nvPr/>
        </p:nvPicPr>
        <p:blipFill>
          <a:blip r:embed="rId3">
            <a:alphaModFix/>
          </a:blip>
          <a:stretch>
            <a:fillRect/>
          </a:stretch>
        </p:blipFill>
        <p:spPr>
          <a:xfrm>
            <a:off x="0" y="0"/>
            <a:ext cx="9199525" cy="5356976"/>
          </a:xfrm>
          <a:prstGeom prst="rect">
            <a:avLst/>
          </a:prstGeom>
          <a:noFill/>
          <a:ln>
            <a:noFill/>
          </a:ln>
        </p:spPr>
      </p:pic>
      <p:sp>
        <p:nvSpPr>
          <p:cNvPr id="93" name="Google Shape;93;p17"/>
          <p:cNvSpPr txBox="1"/>
          <p:nvPr/>
        </p:nvSpPr>
        <p:spPr>
          <a:xfrm>
            <a:off x="6939575" y="1272650"/>
            <a:ext cx="2067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b="1">
                <a:solidFill>
                  <a:srgbClr val="FFFFFF"/>
                </a:solidFill>
                <a:latin typeface="Lato"/>
                <a:ea typeface="Lato"/>
                <a:cs typeface="Lato"/>
                <a:sym typeface="Lato"/>
              </a:rPr>
              <a:t>するとこんな画面がでるはず</a:t>
            </a:r>
            <a:endParaRPr b="1" dirty="0">
              <a:solidFill>
                <a:srgbClr val="FFFFFF"/>
              </a:solidFill>
              <a:latin typeface="Lato"/>
              <a:ea typeface="Lato"/>
              <a:cs typeface="Lato"/>
              <a:sym typeface="Lato"/>
            </a:endParaRPr>
          </a:p>
        </p:txBody>
      </p:sp>
      <p:sp>
        <p:nvSpPr>
          <p:cNvPr id="94" name="Google Shape;94;p17"/>
          <p:cNvSpPr txBox="1"/>
          <p:nvPr/>
        </p:nvSpPr>
        <p:spPr>
          <a:xfrm>
            <a:off x="6753275" y="2948950"/>
            <a:ext cx="2253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b="1">
                <a:solidFill>
                  <a:srgbClr val="FFFFFF"/>
                </a:solidFill>
                <a:latin typeface="Lato"/>
                <a:ea typeface="Lato"/>
                <a:cs typeface="Lato"/>
                <a:sym typeface="Lato"/>
              </a:rPr>
              <a:t>これがUnityのメイン画面</a:t>
            </a:r>
            <a:endParaRPr b="1" dirty="0">
              <a:solidFill>
                <a:srgbClr val="FFFFFF"/>
              </a:solidFill>
              <a:latin typeface="Lato"/>
              <a:ea typeface="Lato"/>
              <a:cs typeface="Lato"/>
              <a:sym typeface="Lato"/>
            </a:endParaRPr>
          </a:p>
          <a:p>
            <a:pPr marL="0" lvl="0" indent="0" algn="l" rtl="0">
              <a:spcBef>
                <a:spcPts val="0"/>
              </a:spcBef>
              <a:spcAft>
                <a:spcPts val="0"/>
              </a:spcAft>
              <a:buNone/>
            </a:pPr>
            <a:r>
              <a:rPr lang="ja" b="1">
                <a:solidFill>
                  <a:srgbClr val="FFFFFF"/>
                </a:solidFill>
                <a:latin typeface="Lato"/>
                <a:ea typeface="Lato"/>
                <a:cs typeface="Lato"/>
                <a:sym typeface="Lato"/>
              </a:rPr>
              <a:t>これからざっと解説していくよ！</a:t>
            </a:r>
            <a:endParaRPr b="1" dirty="0">
              <a:solidFill>
                <a:srgbClr val="FFFFFF"/>
              </a:solidFill>
              <a:latin typeface="Lato"/>
              <a:ea typeface="Lato"/>
              <a:cs typeface="Lato"/>
              <a:sym typeface="Lato"/>
            </a:endParaRPr>
          </a:p>
        </p:txBody>
      </p:sp>
      <p:sp>
        <p:nvSpPr>
          <p:cNvPr id="95" name="Google Shape;95;p17"/>
          <p:cNvSpPr txBox="1">
            <a:spLocks noGrp="1"/>
          </p:cNvSpPr>
          <p:nvPr>
            <p:ph type="title"/>
          </p:nvPr>
        </p:nvSpPr>
        <p:spPr>
          <a:xfrm>
            <a:off x="-58775" y="137300"/>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まずはUnityを開いてみよう</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248771" y="4107717"/>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4800" b="0" dirty="0">
                <a:solidFill>
                  <a:srgbClr val="FFFFFF"/>
                </a:solidFill>
                <a:latin typeface="ラノベPOP v2" panose="00000900000000000000" pitchFamily="50" charset="-128"/>
                <a:ea typeface="ラノベPOP v2" panose="00000900000000000000" pitchFamily="50" charset="-128"/>
                <a:cs typeface="ラノベPOP v2" panose="00000900000000000000" pitchFamily="50" charset="-128"/>
                <a:sym typeface="Lato"/>
              </a:rPr>
              <a:t>オブジェクトを出してみる</a:t>
            </a:r>
            <a:endParaRPr sz="4800" b="0" dirty="0">
              <a:solidFill>
                <a:srgbClr val="FFFFFF"/>
              </a:solidFill>
              <a:latin typeface="ラノベPOP v2" panose="00000900000000000000" pitchFamily="50" charset="-128"/>
              <a:ea typeface="ラノベPOP v2" panose="00000900000000000000" pitchFamily="50" charset="-128"/>
              <a:cs typeface="ラノベPOP v2" panose="00000900000000000000" pitchFamily="50" charset="-128"/>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19"/>
          <p:cNvPicPr preferRelativeResize="0"/>
          <p:nvPr/>
        </p:nvPicPr>
        <p:blipFill>
          <a:blip r:embed="rId3">
            <a:alphaModFix/>
          </a:blip>
          <a:stretch>
            <a:fillRect/>
          </a:stretch>
        </p:blipFill>
        <p:spPr>
          <a:xfrm>
            <a:off x="25" y="48977"/>
            <a:ext cx="9138152" cy="6292000"/>
          </a:xfrm>
          <a:prstGeom prst="rect">
            <a:avLst/>
          </a:prstGeom>
          <a:noFill/>
          <a:ln w="9525" cap="flat" cmpd="sng">
            <a:solidFill>
              <a:srgbClr val="FF0000"/>
            </a:solidFill>
            <a:prstDash val="solid"/>
            <a:round/>
            <a:headEnd type="none" w="sm" len="sm"/>
            <a:tailEnd type="none" w="sm" len="sm"/>
          </a:ln>
        </p:spPr>
      </p:pic>
      <p:sp>
        <p:nvSpPr>
          <p:cNvPr id="106" name="Google Shape;106;p19"/>
          <p:cNvSpPr/>
          <p:nvPr/>
        </p:nvSpPr>
        <p:spPr>
          <a:xfrm>
            <a:off x="1045124" y="1547950"/>
            <a:ext cx="2081150" cy="1506775"/>
          </a:xfrm>
          <a:custGeom>
            <a:avLst/>
            <a:gdLst/>
            <a:ahLst/>
            <a:cxnLst/>
            <a:rect l="l" t="t" r="r" b="b"/>
            <a:pathLst>
              <a:path w="83246" h="60271" extrusionOk="0">
                <a:moveTo>
                  <a:pt x="25991" y="392"/>
                </a:moveTo>
                <a:cubicBezTo>
                  <a:pt x="17990" y="4391"/>
                  <a:pt x="7440" y="5881"/>
                  <a:pt x="2478" y="13324"/>
                </a:cubicBezTo>
                <a:cubicBezTo>
                  <a:pt x="-2954" y="21472"/>
                  <a:pt x="1566" y="34301"/>
                  <a:pt x="7181" y="42324"/>
                </a:cubicBezTo>
                <a:cubicBezTo>
                  <a:pt x="16222" y="55241"/>
                  <a:pt x="35305" y="59958"/>
                  <a:pt x="51072" y="59958"/>
                </a:cubicBezTo>
                <a:cubicBezTo>
                  <a:pt x="57815" y="59958"/>
                  <a:pt x="65937" y="61211"/>
                  <a:pt x="71058" y="56823"/>
                </a:cubicBezTo>
                <a:cubicBezTo>
                  <a:pt x="76071" y="52528"/>
                  <a:pt x="78469" y="45593"/>
                  <a:pt x="80071" y="39189"/>
                </a:cubicBezTo>
                <a:cubicBezTo>
                  <a:pt x="81443" y="33703"/>
                  <a:pt x="85029" y="27132"/>
                  <a:pt x="82031" y="22337"/>
                </a:cubicBezTo>
                <a:cubicBezTo>
                  <a:pt x="72011" y="6310"/>
                  <a:pt x="48812" y="0"/>
                  <a:pt x="29910" y="0"/>
                </a:cubicBezTo>
              </a:path>
            </a:pathLst>
          </a:custGeom>
          <a:noFill/>
          <a:ln>
            <a:noFill/>
          </a:ln>
        </p:spPr>
      </p:sp>
      <p:sp>
        <p:nvSpPr>
          <p:cNvPr id="107" name="Google Shape;107;p19"/>
          <p:cNvSpPr/>
          <p:nvPr/>
        </p:nvSpPr>
        <p:spPr>
          <a:xfrm>
            <a:off x="999300" y="313500"/>
            <a:ext cx="6074400" cy="38502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19"/>
          <p:cNvSpPr/>
          <p:nvPr/>
        </p:nvSpPr>
        <p:spPr>
          <a:xfrm>
            <a:off x="3626153" y="1617800"/>
            <a:ext cx="5344273" cy="1026449"/>
          </a:xfrm>
          <a:prstGeom prst="rect">
            <a:avLst/>
          </a:prstGeom>
        </p:spPr>
        <p:txBody>
          <a:bodyPr>
            <a:prstTxWarp prst="textPlain">
              <a:avLst/>
            </a:prstTxWarp>
          </a:bodyPr>
          <a:lstStyle/>
          <a:p>
            <a:pPr lvl="0" algn="ctr"/>
            <a:r>
              <a:rPr b="0" i="0" dirty="0" err="1">
                <a:ln w="9525" cap="flat" cmpd="sng">
                  <a:solidFill>
                    <a:srgbClr val="000000"/>
                  </a:solidFill>
                  <a:prstDash val="solid"/>
                  <a:round/>
                  <a:headEnd type="none" w="sm" len="sm"/>
                  <a:tailEnd type="none" w="sm" len="sm"/>
                </a:ln>
                <a:solidFill>
                  <a:srgbClr val="FFFFFF"/>
                </a:solidFill>
                <a:latin typeface="メイリオ" panose="020B0604030504040204" pitchFamily="50" charset="-128"/>
                <a:ea typeface="メイリオ" panose="020B0604030504040204" pitchFamily="50" charset="-128"/>
              </a:rPr>
              <a:t>まずはシーンビューに立方体をだしてみよう</a:t>
            </a:r>
            <a:br>
              <a:rPr b="0" i="0" dirty="0">
                <a:ln w="9525" cap="flat" cmpd="sng">
                  <a:solidFill>
                    <a:srgbClr val="000000"/>
                  </a:solidFill>
                  <a:prstDash val="solid"/>
                  <a:round/>
                  <a:headEnd type="none" w="sm" len="sm"/>
                  <a:tailEnd type="none" w="sm" len="sm"/>
                </a:ln>
                <a:solidFill>
                  <a:srgbClr val="FFFFFF"/>
                </a:solidFill>
                <a:latin typeface="メイリオ" panose="020B0604030504040204" pitchFamily="50" charset="-128"/>
                <a:ea typeface="メイリオ" panose="020B0604030504040204" pitchFamily="50" charset="-128"/>
              </a:rPr>
            </a:br>
            <a:r>
              <a:rPr b="0" i="0" dirty="0" err="1">
                <a:ln w="9525" cap="flat" cmpd="sng">
                  <a:solidFill>
                    <a:srgbClr val="000000"/>
                  </a:solidFill>
                  <a:prstDash val="solid"/>
                  <a:round/>
                  <a:headEnd type="none" w="sm" len="sm"/>
                  <a:tailEnd type="none" w="sm" len="sm"/>
                </a:ln>
                <a:solidFill>
                  <a:srgbClr val="FFFFFF"/>
                </a:solidFill>
                <a:latin typeface="メイリオ" panose="020B0604030504040204" pitchFamily="50" charset="-128"/>
                <a:ea typeface="メイリオ" panose="020B0604030504040204" pitchFamily="50" charset="-128"/>
              </a:rPr>
              <a:t>シーンビューは赤枠で囲んだ領域のことだよ</a:t>
            </a:r>
            <a:endParaRPr b="0" i="0" dirty="0">
              <a:ln w="9525" cap="flat" cmpd="sng">
                <a:solidFill>
                  <a:srgbClr val="000000"/>
                </a:solidFill>
                <a:prstDash val="solid"/>
                <a:round/>
                <a:headEnd type="none" w="sm" len="sm"/>
                <a:tailEnd type="none" w="sm" len="sm"/>
              </a:ln>
              <a:solidFill>
                <a:srgbClr val="FFFFFF"/>
              </a:solidFill>
              <a:latin typeface="メイリオ" panose="020B0604030504040204" pitchFamily="50" charset="-128"/>
              <a:ea typeface="メイリオ" panose="020B0604030504040204" pitchFamily="50"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10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20"/>
          <p:cNvPicPr preferRelativeResize="0"/>
          <p:nvPr/>
        </p:nvPicPr>
        <p:blipFill>
          <a:blip r:embed="rId3">
            <a:alphaModFix/>
          </a:blip>
          <a:stretch>
            <a:fillRect/>
          </a:stretch>
        </p:blipFill>
        <p:spPr>
          <a:xfrm>
            <a:off x="156200" y="252800"/>
            <a:ext cx="7306123" cy="4109700"/>
          </a:xfrm>
          <a:prstGeom prst="rect">
            <a:avLst/>
          </a:prstGeom>
          <a:noFill/>
          <a:ln>
            <a:noFill/>
          </a:ln>
        </p:spPr>
      </p:pic>
      <p:sp>
        <p:nvSpPr>
          <p:cNvPr id="114" name="Google Shape;114;p20"/>
          <p:cNvSpPr txBox="1"/>
          <p:nvPr/>
        </p:nvSpPr>
        <p:spPr>
          <a:xfrm>
            <a:off x="7542300" y="814475"/>
            <a:ext cx="1577400" cy="180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b="1">
                <a:solidFill>
                  <a:srgbClr val="FFFFFF"/>
                </a:solidFill>
                <a:latin typeface="Lato"/>
                <a:ea typeface="Lato"/>
                <a:cs typeface="Lato"/>
                <a:sym typeface="Lato"/>
              </a:rPr>
              <a:t>上のメニューから</a:t>
            </a:r>
            <a:endParaRPr b="1" dirty="0">
              <a:solidFill>
                <a:srgbClr val="FFFFFF"/>
              </a:solidFill>
              <a:latin typeface="Lato"/>
              <a:ea typeface="Lato"/>
              <a:cs typeface="Lato"/>
              <a:sym typeface="Lato"/>
            </a:endParaRPr>
          </a:p>
          <a:p>
            <a:pPr marL="0" lvl="0" indent="0" algn="l" rtl="0">
              <a:spcBef>
                <a:spcPts val="0"/>
              </a:spcBef>
              <a:spcAft>
                <a:spcPts val="0"/>
              </a:spcAft>
              <a:buNone/>
            </a:pPr>
            <a:endParaRPr b="1" dirty="0">
              <a:solidFill>
                <a:srgbClr val="FFFFFF"/>
              </a:solidFill>
              <a:latin typeface="Lato"/>
              <a:ea typeface="Lato"/>
              <a:cs typeface="Lato"/>
              <a:sym typeface="Lato"/>
            </a:endParaRPr>
          </a:p>
          <a:p>
            <a:pPr marL="0" lvl="0" indent="0" algn="l" rtl="0">
              <a:spcBef>
                <a:spcPts val="0"/>
              </a:spcBef>
              <a:spcAft>
                <a:spcPts val="0"/>
              </a:spcAft>
              <a:buNone/>
            </a:pPr>
            <a:endParaRPr b="1" dirty="0">
              <a:solidFill>
                <a:srgbClr val="FFFFFF"/>
              </a:solidFill>
              <a:latin typeface="Lato"/>
              <a:ea typeface="Lato"/>
              <a:cs typeface="Lato"/>
              <a:sym typeface="Lato"/>
            </a:endParaRPr>
          </a:p>
          <a:p>
            <a:pPr marL="0" lvl="0" indent="0" algn="l" rtl="0">
              <a:spcBef>
                <a:spcPts val="0"/>
              </a:spcBef>
              <a:spcAft>
                <a:spcPts val="0"/>
              </a:spcAft>
              <a:buNone/>
            </a:pPr>
            <a:r>
              <a:rPr lang="ja" sz="1700" b="1">
                <a:solidFill>
                  <a:srgbClr val="FFFFFF"/>
                </a:solidFill>
                <a:latin typeface="Lato"/>
                <a:ea typeface="Lato"/>
                <a:cs typeface="Lato"/>
                <a:sym typeface="Lato"/>
              </a:rPr>
              <a:t>GameObject</a:t>
            </a:r>
            <a:endParaRPr sz="1700" b="1" dirty="0">
              <a:solidFill>
                <a:srgbClr val="FFFFFF"/>
              </a:solidFill>
              <a:latin typeface="Lato"/>
              <a:ea typeface="Lato"/>
              <a:cs typeface="Lato"/>
              <a:sym typeface="Lato"/>
            </a:endParaRPr>
          </a:p>
          <a:p>
            <a:pPr marL="0" lvl="0" indent="0" algn="l" rtl="0">
              <a:spcBef>
                <a:spcPts val="0"/>
              </a:spcBef>
              <a:spcAft>
                <a:spcPts val="0"/>
              </a:spcAft>
              <a:buNone/>
            </a:pPr>
            <a:r>
              <a:rPr lang="ja" sz="1700" b="1">
                <a:solidFill>
                  <a:srgbClr val="FFFFFF"/>
                </a:solidFill>
                <a:latin typeface="Lato"/>
                <a:ea typeface="Lato"/>
                <a:cs typeface="Lato"/>
                <a:sym typeface="Lato"/>
              </a:rPr>
              <a:t>・３D Object</a:t>
            </a:r>
            <a:endParaRPr sz="1700" b="1" dirty="0">
              <a:solidFill>
                <a:srgbClr val="FFFFFF"/>
              </a:solidFill>
              <a:latin typeface="Lato"/>
              <a:ea typeface="Lato"/>
              <a:cs typeface="Lato"/>
              <a:sym typeface="Lato"/>
            </a:endParaRPr>
          </a:p>
          <a:p>
            <a:pPr marL="0" lvl="0" indent="0" algn="l" rtl="0">
              <a:spcBef>
                <a:spcPts val="0"/>
              </a:spcBef>
              <a:spcAft>
                <a:spcPts val="0"/>
              </a:spcAft>
              <a:buNone/>
            </a:pPr>
            <a:r>
              <a:rPr lang="ja" sz="1700" b="1">
                <a:solidFill>
                  <a:srgbClr val="FFFFFF"/>
                </a:solidFill>
                <a:latin typeface="Lato"/>
                <a:ea typeface="Lato"/>
                <a:cs typeface="Lato"/>
                <a:sym typeface="Lato"/>
              </a:rPr>
              <a:t>・Cubeを選</a:t>
            </a:r>
            <a:r>
              <a:rPr lang="ja" b="1">
                <a:solidFill>
                  <a:srgbClr val="FFFFFF"/>
                </a:solidFill>
                <a:latin typeface="Lato"/>
                <a:ea typeface="Lato"/>
                <a:cs typeface="Lato"/>
                <a:sym typeface="Lato"/>
              </a:rPr>
              <a:t>択</a:t>
            </a:r>
            <a:endParaRPr b="1" dirty="0">
              <a:solidFill>
                <a:srgbClr val="FFFFFF"/>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1"/>
          <p:cNvSpPr txBox="1">
            <a:spLocks noGrp="1"/>
          </p:cNvSpPr>
          <p:nvPr>
            <p:ph type="body" idx="1"/>
          </p:nvPr>
        </p:nvSpPr>
        <p:spPr>
          <a:xfrm>
            <a:off x="311700" y="1417800"/>
            <a:ext cx="8520600" cy="315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pic>
        <p:nvPicPr>
          <p:cNvPr id="120" name="Google Shape;120;p21"/>
          <p:cNvPicPr preferRelativeResize="0"/>
          <p:nvPr/>
        </p:nvPicPr>
        <p:blipFill>
          <a:blip r:embed="rId3">
            <a:alphaModFix/>
          </a:blip>
          <a:stretch>
            <a:fillRect/>
          </a:stretch>
        </p:blipFill>
        <p:spPr>
          <a:xfrm>
            <a:off x="-37700" y="-78100"/>
            <a:ext cx="9143999" cy="5175843"/>
          </a:xfrm>
          <a:prstGeom prst="rect">
            <a:avLst/>
          </a:prstGeom>
          <a:noFill/>
          <a:ln>
            <a:noFill/>
          </a:ln>
        </p:spPr>
      </p:pic>
      <p:sp>
        <p:nvSpPr>
          <p:cNvPr id="121" name="Google Shape;121;p21"/>
          <p:cNvSpPr/>
          <p:nvPr/>
        </p:nvSpPr>
        <p:spPr>
          <a:xfrm>
            <a:off x="438575" y="588451"/>
            <a:ext cx="8191461" cy="931596"/>
          </a:xfrm>
          <a:prstGeom prst="rect">
            <a:avLst/>
          </a:prstGeom>
        </p:spPr>
        <p:txBody>
          <a:bodyPr>
            <a:prstTxWarp prst="textPlain">
              <a:avLst/>
            </a:prstTxWarp>
          </a:bodyPr>
          <a:lstStyle/>
          <a:p>
            <a:pPr lvl="0" algn="ctr"/>
            <a:r>
              <a:rPr b="0" i="0" dirty="0">
                <a:ln w="9525" cap="flat" cmpd="sng">
                  <a:solidFill>
                    <a:schemeClr val="dk2"/>
                  </a:solidFill>
                  <a:prstDash val="solid"/>
                  <a:round/>
                  <a:headEnd type="none" w="sm" len="sm"/>
                  <a:tailEnd type="none" w="sm" len="sm"/>
                </a:ln>
                <a:solidFill>
                  <a:srgbClr val="FFFFFF"/>
                </a:solidFill>
                <a:latin typeface="Arial"/>
              </a:rPr>
              <a:t>立方体（Cube）を出すことができました</a:t>
            </a:r>
            <a:br>
              <a:rPr b="0" i="0" dirty="0">
                <a:ln w="9525" cap="flat" cmpd="sng">
                  <a:solidFill>
                    <a:schemeClr val="dk2"/>
                  </a:solidFill>
                  <a:prstDash val="solid"/>
                  <a:round/>
                  <a:headEnd type="none" w="sm" len="sm"/>
                  <a:tailEnd type="none" w="sm" len="sm"/>
                </a:ln>
                <a:solidFill>
                  <a:srgbClr val="FFFFFF"/>
                </a:solidFill>
                <a:latin typeface="Arial"/>
              </a:rPr>
            </a:br>
            <a:r>
              <a:rPr b="0" i="0" dirty="0">
                <a:ln w="9525" cap="flat" cmpd="sng">
                  <a:solidFill>
                    <a:schemeClr val="dk2"/>
                  </a:solidFill>
                  <a:prstDash val="solid"/>
                  <a:round/>
                  <a:headEnd type="none" w="sm" len="sm"/>
                  <a:tailEnd type="none" w="sm" len="sm"/>
                </a:ln>
                <a:solidFill>
                  <a:srgbClr val="FFFFFF"/>
                </a:solidFill>
                <a:latin typeface="Arial"/>
              </a:rPr>
              <a:t>次のページでUnityの画面説明をしていきます！</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10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ue &amp; Gold">
  <a:themeElements>
    <a:clrScheme name="Blue &amp; Gold">
      <a:dk1>
        <a:srgbClr val="FFFFFF"/>
      </a:dk1>
      <a:lt1>
        <a:srgbClr val="01AFD1"/>
      </a:lt1>
      <a:dk2>
        <a:srgbClr val="1E2D31"/>
      </a:dk2>
      <a:lt2>
        <a:srgbClr val="BFC7CA"/>
      </a:lt2>
      <a:accent1>
        <a:srgbClr val="006F85"/>
      </a:accent1>
      <a:accent2>
        <a:srgbClr val="AF4345"/>
      </a:accent2>
      <a:accent3>
        <a:srgbClr val="47D06A"/>
      </a:accent3>
      <a:accent4>
        <a:srgbClr val="F58F8F"/>
      </a:accent4>
      <a:accent5>
        <a:srgbClr val="F6CD4C"/>
      </a:accent5>
      <a:accent6>
        <a:srgbClr val="F8E71C"/>
      </a:accent6>
      <a:hlink>
        <a:srgbClr val="F6CD4C"/>
      </a:hlink>
      <a:folHlink>
        <a:srgbClr val="F6CD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808</TotalTime>
  <Words>1038</Words>
  <Application>Microsoft Office PowerPoint</Application>
  <PresentationFormat>画面に合わせる (16:9)</PresentationFormat>
  <Paragraphs>108</Paragraphs>
  <Slides>35</Slides>
  <Notes>12</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35</vt:i4>
      </vt:variant>
    </vt:vector>
  </HeadingPairs>
  <TitlesOfParts>
    <vt:vector size="44" baseType="lpstr">
      <vt:lpstr>ＭＳ Ｐゴシック</vt:lpstr>
      <vt:lpstr>Playfair Display</vt:lpstr>
      <vt:lpstr>ラノベPOP v2</vt:lpstr>
      <vt:lpstr>Arial</vt:lpstr>
      <vt:lpstr>Lato</vt:lpstr>
      <vt:lpstr>メイリオ</vt:lpstr>
      <vt:lpstr>けいふぉんと</vt:lpstr>
      <vt:lpstr>851マカポップ</vt:lpstr>
      <vt:lpstr>Blue &amp; Gold</vt:lpstr>
      <vt:lpstr>Unitｙとはなにか</vt:lpstr>
      <vt:lpstr>Unitｙとはなにか </vt:lpstr>
      <vt:lpstr>Unityでどんなことができるか</vt:lpstr>
      <vt:lpstr>PowerPoint プレゼンテーション</vt:lpstr>
      <vt:lpstr>まずはUnityを開いてみよう</vt:lpstr>
      <vt:lpstr>オブジェクトを出してみる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オブジェクトを変形させてみよう</vt:lpstr>
      <vt:lpstr>PowerPoint プレゼンテーション</vt:lpstr>
      <vt:lpstr>PowerPoint プレゼンテーション</vt:lpstr>
      <vt:lpstr>PowerPoint プレゼンテーション</vt:lpstr>
      <vt:lpstr>PowerPoint プレゼンテーション</vt:lpstr>
      <vt:lpstr>画面レイアウト変更</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Unitｙとはなにか</dc:title>
  <cp:lastModifiedBy>Natsuki Sakuragi</cp:lastModifiedBy>
  <cp:revision>39</cp:revision>
  <dcterms:modified xsi:type="dcterms:W3CDTF">2021-04-13T13:26:26Z</dcterms:modified>
</cp:coreProperties>
</file>